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Masters/slideMaster1.xml" ContentType="application/vnd.openxmlformats-officedocument.presentationml.slideMaster+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4.xml" ContentType="application/vnd.openxmlformats-officedocument.presentationml.notes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xml" ContentType="application/vnd.openxmlformats-officedocument.presentationml.notesSlide+xml"/>
  <Override PartName="/ppt/notesSlides/notesSlide16.xml" ContentType="application/vnd.openxmlformats-officedocument.presentationml.notesSlide+xml"/>
  <Override PartName="/ppt/notesSlides/notesSlide2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25.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media/image10.jpg" ContentType="image/jpeg"/>
  <Override PartName="/ppt/charts/chart1.xml" ContentType="application/vnd.openxmlformats-officedocument.drawingml.chart+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322"/>
    <p:restoredTop sz="94610"/>
  </p:normalViewPr>
  <p:slideViewPr>
    <p:cSldViewPr snapToGrid="0" snapToObjects="1">
      <p:cViewPr varScale="1">
        <p:scale>
          <a:sx n="107" d="100"/>
          <a:sy n="107" d="100"/>
        </p:scale>
        <p:origin x="93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1"/>
  <c:style val="2"/>
  <c:chart>
    <c:autoTitleDeleted val="1"/>
    <c:plotArea>
      <c:layout/>
      <c:barChart>
        <c:barDir val="col"/>
        <c:grouping val="clustered"/>
        <c:varyColors val="0"/>
        <c:ser>
          <c:idx val="0"/>
          <c:order val="0"/>
          <c:tx>
            <c:strRef>
              <c:f>Sheet1!$B$1</c:f>
              <c:strCache>
                <c:ptCount val="1"/>
                <c:pt idx="0">
                  <c:v>Mating, cycle 1</c:v>
                </c:pt>
              </c:strCache>
            </c:strRef>
          </c:tx>
          <c:spPr>
            <a:solidFill>
              <a:srgbClr val="A3162B"/>
            </a:solidFill>
            <a:effectLst/>
          </c:spPr>
          <c:invertIfNegative val="0"/>
          <c:dLbls>
            <c:numFmt formatCode="#,##0" sourceLinked="0"/>
            <c:spPr>
              <a:noFill/>
              <a:ln>
                <a:noFill/>
              </a:ln>
              <a:effectLst/>
            </c:spPr>
            <c:txPr>
              <a:bodyPr/>
              <a:lstStyle/>
              <a:p>
                <a:pPr>
                  <a:defRPr sz="800" b="0" i="0" u="none" strike="noStrike">
                    <a:solidFill>
                      <a:srgbClr val="5E636B"/>
                    </a:solidFill>
                    <a:latin typeface="Arial"/>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Part 1</c:v>
                </c:pt>
                <c:pt idx="1">
                  <c:v>Part 2</c:v>
                </c:pt>
                <c:pt idx="2">
                  <c:v>Part 3</c:v>
                </c:pt>
                <c:pt idx="3">
                  <c:v>Part 4</c:v>
                </c:pt>
              </c:strCache>
            </c:strRef>
          </c:cat>
          <c:val>
            <c:numRef>
              <c:f>Sheet1!$B$2:$B$5</c:f>
              <c:numCache>
                <c:formatCode>General</c:formatCode>
                <c:ptCount val="4"/>
                <c:pt idx="0">
                  <c:v>117</c:v>
                </c:pt>
                <c:pt idx="1">
                  <c:v>142</c:v>
                </c:pt>
                <c:pt idx="2">
                  <c:v>125</c:v>
                </c:pt>
                <c:pt idx="3">
                  <c:v>130</c:v>
                </c:pt>
              </c:numCache>
            </c:numRef>
          </c:val>
          <c:extLst>
            <c:ext xmlns:c16="http://schemas.microsoft.com/office/drawing/2014/chart" uri="{C3380CC4-5D6E-409C-BE32-E72D297353CC}">
              <c16:uniqueId val="{00000000-BC7A-E14E-9694-CB6A0C051D37}"/>
            </c:ext>
          </c:extLst>
        </c:ser>
        <c:ser>
          <c:idx val="1"/>
          <c:order val="1"/>
          <c:tx>
            <c:strRef>
              <c:f>Sheet1!$C$1</c:f>
              <c:strCache>
                <c:ptCount val="1"/>
                <c:pt idx="0">
                  <c:v>Mating, cycle 4</c:v>
                </c:pt>
              </c:strCache>
            </c:strRef>
          </c:tx>
          <c:spPr>
            <a:solidFill>
              <a:srgbClr val="D9848F"/>
            </a:solidFill>
            <a:effectLst/>
          </c:spPr>
          <c:invertIfNegative val="0"/>
          <c:dLbls>
            <c:numFmt formatCode="#,##0" sourceLinked="0"/>
            <c:spPr>
              <a:noFill/>
              <a:ln>
                <a:noFill/>
              </a:ln>
              <a:effectLst/>
            </c:spPr>
            <c:txPr>
              <a:bodyPr/>
              <a:lstStyle/>
              <a:p>
                <a:pPr>
                  <a:defRPr sz="800" b="0" i="0" u="none" strike="noStrike">
                    <a:solidFill>
                      <a:srgbClr val="5E636B"/>
                    </a:solidFill>
                    <a:latin typeface="Arial"/>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Part 1</c:v>
                </c:pt>
                <c:pt idx="1">
                  <c:v>Part 2</c:v>
                </c:pt>
                <c:pt idx="2">
                  <c:v>Part 3</c:v>
                </c:pt>
                <c:pt idx="3">
                  <c:v>Part 4</c:v>
                </c:pt>
              </c:strCache>
            </c:strRef>
          </c:cat>
          <c:val>
            <c:numRef>
              <c:f>Sheet1!$C$2:$C$5</c:f>
              <c:numCache>
                <c:formatCode>General</c:formatCode>
                <c:ptCount val="4"/>
                <c:pt idx="0">
                  <c:v>110</c:v>
                </c:pt>
                <c:pt idx="1">
                  <c:v>131</c:v>
                </c:pt>
                <c:pt idx="2">
                  <c:v>130</c:v>
                </c:pt>
                <c:pt idx="3">
                  <c:v>128</c:v>
                </c:pt>
              </c:numCache>
            </c:numRef>
          </c:val>
          <c:extLst>
            <c:ext xmlns:c16="http://schemas.microsoft.com/office/drawing/2014/chart" uri="{C3380CC4-5D6E-409C-BE32-E72D297353CC}">
              <c16:uniqueId val="{00000001-BC7A-E14E-9694-CB6A0C051D37}"/>
            </c:ext>
          </c:extLst>
        </c:ser>
        <c:ser>
          <c:idx val="2"/>
          <c:order val="2"/>
          <c:tx>
            <c:strRef>
              <c:f>Sheet1!$D$1</c:f>
              <c:strCache>
                <c:ptCount val="1"/>
                <c:pt idx="0">
                  <c:v>Unmating, cycle 1</c:v>
                </c:pt>
              </c:strCache>
            </c:strRef>
          </c:tx>
          <c:spPr>
            <a:solidFill>
              <a:srgbClr val="1F3A5F"/>
            </a:solidFill>
            <a:effectLst/>
          </c:spPr>
          <c:invertIfNegative val="0"/>
          <c:dLbls>
            <c:numFmt formatCode="#,##0" sourceLinked="0"/>
            <c:spPr>
              <a:noFill/>
              <a:ln>
                <a:noFill/>
              </a:ln>
              <a:effectLst/>
            </c:spPr>
            <c:txPr>
              <a:bodyPr/>
              <a:lstStyle/>
              <a:p>
                <a:pPr>
                  <a:defRPr sz="800" b="0" i="0" u="none" strike="noStrike">
                    <a:solidFill>
                      <a:srgbClr val="5E636B"/>
                    </a:solidFill>
                    <a:latin typeface="Arial"/>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Part 1</c:v>
                </c:pt>
                <c:pt idx="1">
                  <c:v>Part 2</c:v>
                </c:pt>
                <c:pt idx="2">
                  <c:v>Part 3</c:v>
                </c:pt>
                <c:pt idx="3">
                  <c:v>Part 4</c:v>
                </c:pt>
              </c:strCache>
            </c:strRef>
          </c:cat>
          <c:val>
            <c:numRef>
              <c:f>Sheet1!$D$2:$D$5</c:f>
              <c:numCache>
                <c:formatCode>General</c:formatCode>
                <c:ptCount val="4"/>
                <c:pt idx="0">
                  <c:v>104</c:v>
                </c:pt>
                <c:pt idx="1">
                  <c:v>126</c:v>
                </c:pt>
                <c:pt idx="2">
                  <c:v>117</c:v>
                </c:pt>
                <c:pt idx="3">
                  <c:v>124</c:v>
                </c:pt>
              </c:numCache>
            </c:numRef>
          </c:val>
          <c:extLst>
            <c:ext xmlns:c16="http://schemas.microsoft.com/office/drawing/2014/chart" uri="{C3380CC4-5D6E-409C-BE32-E72D297353CC}">
              <c16:uniqueId val="{00000002-BC7A-E14E-9694-CB6A0C051D37}"/>
            </c:ext>
          </c:extLst>
        </c:ser>
        <c:ser>
          <c:idx val="3"/>
          <c:order val="3"/>
          <c:tx>
            <c:strRef>
              <c:f>Sheet1!$E$1</c:f>
              <c:strCache>
                <c:ptCount val="1"/>
                <c:pt idx="0">
                  <c:v>Unmating, cycle 4</c:v>
                </c:pt>
              </c:strCache>
            </c:strRef>
          </c:tx>
          <c:spPr>
            <a:solidFill>
              <a:srgbClr val="8FA3BC"/>
            </a:solidFill>
            <a:effectLst/>
          </c:spPr>
          <c:invertIfNegative val="0"/>
          <c:dLbls>
            <c:numFmt formatCode="#,##0" sourceLinked="0"/>
            <c:spPr>
              <a:noFill/>
              <a:ln>
                <a:noFill/>
              </a:ln>
              <a:effectLst/>
            </c:spPr>
            <c:txPr>
              <a:bodyPr/>
              <a:lstStyle/>
              <a:p>
                <a:pPr>
                  <a:defRPr sz="800" b="0" i="0" u="none" strike="noStrike">
                    <a:solidFill>
                      <a:srgbClr val="5E636B"/>
                    </a:solidFill>
                    <a:latin typeface="Arial"/>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Part 1</c:v>
                </c:pt>
                <c:pt idx="1">
                  <c:v>Part 2</c:v>
                </c:pt>
                <c:pt idx="2">
                  <c:v>Part 3</c:v>
                </c:pt>
                <c:pt idx="3">
                  <c:v>Part 4</c:v>
                </c:pt>
              </c:strCache>
            </c:strRef>
          </c:cat>
          <c:val>
            <c:numRef>
              <c:f>Sheet1!$E$2:$E$5</c:f>
              <c:numCache>
                <c:formatCode>General</c:formatCode>
                <c:ptCount val="4"/>
                <c:pt idx="0">
                  <c:v>99</c:v>
                </c:pt>
                <c:pt idx="1">
                  <c:v>126</c:v>
                </c:pt>
                <c:pt idx="2">
                  <c:v>126</c:v>
                </c:pt>
                <c:pt idx="3">
                  <c:v>120</c:v>
                </c:pt>
              </c:numCache>
            </c:numRef>
          </c:val>
          <c:extLst>
            <c:ext xmlns:c16="http://schemas.microsoft.com/office/drawing/2014/chart" uri="{C3380CC4-5D6E-409C-BE32-E72D297353CC}">
              <c16:uniqueId val="{00000003-BC7A-E14E-9694-CB6A0C051D37}"/>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000" b="0" i="0" u="none" strike="noStrike">
                <a:solidFill>
                  <a:srgbClr val="000000"/>
                </a:solidFill>
                <a:latin typeface="Arial"/>
              </a:defRPr>
            </a:pPr>
            <a:endParaRPr lang="fr-FR"/>
          </a:p>
        </c:txPr>
        <c:crossAx val="2094734552"/>
        <c:crosses val="autoZero"/>
        <c:auto val="1"/>
        <c:lblAlgn val="ctr"/>
        <c:lblOffset val="100"/>
        <c:noMultiLvlLbl val="1"/>
      </c:catAx>
      <c:valAx>
        <c:axId val="2094734552"/>
        <c:scaling>
          <c:orientation val="minMax"/>
          <c:max val="160"/>
          <c:min val="0"/>
        </c:scaling>
        <c:delete val="0"/>
        <c:axPos val="l"/>
        <c:majorGridlines>
          <c:spPr>
            <a:ln w="6350" cap="flat">
              <a:solidFill>
                <a:srgbClr val="E4E2DD"/>
              </a:solidFill>
              <a:prstDash val="solid"/>
              <a:round/>
            </a:ln>
          </c:spPr>
        </c:majorGridlines>
        <c:title>
          <c:tx>
            <c:rich>
              <a:bodyPr/>
              <a:lstStyle/>
              <a:p>
                <a:pPr>
                  <a:defRPr sz="1000" b="0" i="0" u="none" strike="noStrike">
                    <a:solidFill>
                      <a:srgbClr val="000000"/>
                    </a:solidFill>
                    <a:latin typeface="Arial"/>
                  </a:defRPr>
                </a:pPr>
                <a:r>
                  <a:rPr lang="en-US" sz="1000" b="0" i="0" u="none" strike="noStrike">
                    <a:solidFill>
                      <a:srgbClr val="000000"/>
                    </a:solidFill>
                    <a:latin typeface="Arial"/>
                  </a:rPr>
                  <a:t>Force (N)</a:t>
                </a:r>
              </a:p>
            </c:rich>
          </c:tx>
          <c:overlay val="0"/>
        </c:title>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000000"/>
                </a:solidFill>
                <a:latin typeface="Arial"/>
              </a:defRPr>
            </a:pPr>
            <a:endParaRPr lang="fr-FR"/>
          </a:p>
        </c:txPr>
        <c:crossAx val="2094734554"/>
        <c:crosses val="autoZero"/>
        <c:crossBetween val="between"/>
        <c:majorUnit val="40"/>
      </c:valAx>
      <c:spPr>
        <a:noFill/>
        <a:ln>
          <a:noFill/>
        </a:ln>
        <a:effectLst/>
      </c:spPr>
    </c:plotArea>
    <c:legend>
      <c:legendPos val="b"/>
      <c:overlay val="0"/>
      <c:txPr>
        <a:bodyPr/>
        <a:lstStyle/>
        <a:p>
          <a:pPr>
            <a:defRPr sz="1000">
              <a:latin typeface="Calibri"/>
              <a:cs typeface="Calibri"/>
            </a:defRPr>
          </a:pPr>
          <a:endParaRPr lang="fr-FR"/>
        </a:p>
      </c:txPr>
    </c:legend>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71205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dirty="0"/>
              <a:t>Welcome. Twenty minutes: what HYPERBITS is, how S-FECT works, what we have validated so far, and a short independent summary from Olivier Perrotin of Alter Technology.</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dirty="0"/>
              <a:t>Four parts. Olivier will take the fourth block for about four minutes.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dirty="0"/>
              <a:t>Problem statement from the abstract. Press-fit needs tooling, deforms pads and complicates rework. ESA ARTES AT 5C.461 funds the European alternative, with Alter as prime and CNES support.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dirty="0"/>
              <a:t>Single-body, blind-mating connector. Same footprint as press-fit, so existing board layouts can be reused.</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dirty="0"/>
              <a:t>Explain the slide-fit action: the pin slides into the plated hole and holds by a high, controlled normal force, without cold-welding or deforming the barrel.</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dirty="0"/>
              <a:t>This is the core of the low resistance story. Press-fit two-part systems have three resistances in series and the separable interface dominates. HYPERBITS keeps only two S-FECT terminations.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dirty="0"/>
              <a:t>Walk through the photos: left, the daisy-chain test board with two connectors; centre, side view of the right angle; right, the S-FECT pins and the mating face.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dirty="0"/>
              <a:t>Same density class as VPX connectors, but one part, one termination type and no press tooling.</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dirty="0"/>
              <a:t>Be explicit: the mechanical levels have been applied and passed; what remains is running them again while data is transferring, which the new requirement asks for.</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dirty="0"/>
              <a:t>This is the key DC result. Every position, the whole path from the rear of the daughtercard pad to the rear of the backplane pad, sits between 10 and 31 milliohm, mean about 19. Compare with 60 to 80 milliohm for the mating interface alone in a two-part press-fit system.</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dirty="0"/>
              <a:t>Bottom three wafers are power. Instead of one trace per pin, same-net pins are joined by wide planes inside the connector, so the current divides across many S-FECT contacts in parallel. That is how the power connector gets below the single-contact value.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dirty="0"/>
              <a:t>Shaker photos from the MECANO ID report done for Alter. Sine to 20 g up to 2 kHz and 50 g half-sine shock on all three axes, no event. Mating forces stay between about 100 and 140 N and do not drift between cycle 1 and cycle 4.</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dirty="0"/>
              <a:t>Measurement method. Because the breakout and 2 mm of trace remain in the result, crosstalk numbers are conservative.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dirty="0"/>
              <a:t>Rows 4 and 5 look the same as row 3 in the report, so one row is shown.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dirty="0"/>
              <a:t>Sample spread is small. The visible RL differences point to the connector PCB impedance tolerance and plating geometry, not to gross mechanical variation.</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dirty="0"/>
              <a:t>Lower plot is FEXT on EF4. The worst crosstalk at high frequency comes from the board breakout that is still in the measurement.</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dirty="0"/>
              <a:t>This is the data-rate answer. Insertion loss and both crosstalk terms meet the limits at 6.25 and 12.5 Gb/s, and crosstalk still meets at 25 Gb/s. The 25 Gb/s insertion loss and the impedance window are the two improvement items and they are located in the pin and transition region, not in the S-FECT termination.</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dirty="0"/>
              <a:t>The TDR localises the issue. Daughtercard and vias are fine; the step is at the pin and transition plate and in the connector PCB. The fixes are layout and material changes, a small-tweaks regime rather than a redesign.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dirty="0"/>
              <a:t>Handover to Olivier Perrotin, Alter Technology France.</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dirty="0"/>
              <a:t>Olivier: test flow from TN4. HDR 12 parts, power 10 parts. Electrical monitoring during vibration and shock is the part re-planned in September.</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dirty="0"/>
              <a:t>Olivier: measurement set-up and instruments.</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dirty="0"/>
              <a:t>Olivier: typical DC values. Power daisy-chain about 295 mOhm versus about 660 mOhm for HDR; power contacts from 7 mOhm.</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dirty="0"/>
              <a:t>Olivier: HDR verification on the Alter board, a representative part.</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r>
              <a:rPr lang="en-US" dirty="0"/>
              <a:t>Summarise the three proofs, then the next steps.</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CA"/>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0.jp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chart" Target="../charts/chart1.xml"/><Relationship Id="rId4" Type="http://schemas.openxmlformats.org/officeDocument/2006/relationships/image" Target="../media/image22.jp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36.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hyperlink" Target="http://www.pisas.fr/" TargetMode="External"/><Relationship Id="rId7"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2.png"/><Relationship Id="rId11" Type="http://schemas.openxmlformats.org/officeDocument/2006/relationships/image" Target="../media/image6.png"/><Relationship Id="rId5" Type="http://schemas.openxmlformats.org/officeDocument/2006/relationships/image" Target="../media/image1.png"/><Relationship Id="rId10" Type="http://schemas.openxmlformats.org/officeDocument/2006/relationships/image" Target="../media/image5.jpeg"/><Relationship Id="rId4" Type="http://schemas.openxmlformats.org/officeDocument/2006/relationships/hyperlink" Target="http://www.altertechnology.fr/" TargetMode="External"/><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5181D"/>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A1202C86-8341-AD30-2DCB-53555C182F8F}"/>
              </a:ext>
            </a:extLst>
          </p:cNvPr>
          <p:cNvGrpSpPr/>
          <p:nvPr/>
        </p:nvGrpSpPr>
        <p:grpSpPr>
          <a:xfrm>
            <a:off x="-35814" y="152675"/>
            <a:ext cx="12227509" cy="6705325"/>
            <a:chOff x="-35814" y="152675"/>
            <a:chExt cx="12227509" cy="6705325"/>
          </a:xfrm>
        </p:grpSpPr>
        <p:sp>
          <p:nvSpPr>
            <p:cNvPr id="2" name="Text 0"/>
            <p:cNvSpPr/>
            <p:nvPr/>
          </p:nvSpPr>
          <p:spPr>
            <a:xfrm>
              <a:off x="640080" y="502920"/>
              <a:ext cx="9144000" cy="274320"/>
            </a:xfrm>
            <a:prstGeom prst="rect">
              <a:avLst/>
            </a:prstGeom>
            <a:noFill/>
            <a:ln/>
          </p:spPr>
          <p:txBody>
            <a:bodyPr wrap="square" lIns="0" tIns="0" rIns="0" bIns="0" rtlCol="0" anchor="ctr"/>
            <a:lstStyle/>
            <a:p>
              <a:pPr marL="0" indent="0">
                <a:buNone/>
              </a:pPr>
              <a:r>
                <a:rPr lang="en-US" sz="1100" b="1" kern="0" spc="300" dirty="0">
                  <a:solidFill>
                    <a:srgbClr val="C9CDD3"/>
                  </a:solidFill>
                  <a:latin typeface="Calibri" pitchFamily="34" charset="0"/>
                  <a:ea typeface="Calibri" pitchFamily="34" charset="-122"/>
                  <a:cs typeface="Calibri" pitchFamily="34" charset="-120"/>
                </a:rPr>
                <a:t>SPCD 2026  ·  ESA/ESTEC, NOORDWIJK  ·  13–16 OCTOBER 2026</a:t>
              </a:r>
              <a:endParaRPr lang="en-US" sz="1100" dirty="0"/>
            </a:p>
          </p:txBody>
        </p:sp>
        <p:sp>
          <p:nvSpPr>
            <p:cNvPr id="3" name="Text 1"/>
            <p:cNvSpPr/>
            <p:nvPr/>
          </p:nvSpPr>
          <p:spPr>
            <a:xfrm>
              <a:off x="640080" y="960120"/>
              <a:ext cx="6766560" cy="2377440"/>
            </a:xfrm>
            <a:prstGeom prst="rect">
              <a:avLst/>
            </a:prstGeom>
            <a:noFill/>
            <a:ln/>
          </p:spPr>
          <p:txBody>
            <a:bodyPr wrap="square" lIns="0" tIns="0" rIns="0" bIns="0" rtlCol="0" anchor="t"/>
            <a:lstStyle/>
            <a:p>
              <a:pPr marL="0" indent="0">
                <a:buNone/>
              </a:pPr>
              <a:r>
                <a:rPr lang="en-US" sz="3000" b="1" dirty="0">
                  <a:solidFill>
                    <a:srgbClr val="FFFFFF"/>
                  </a:solidFill>
                  <a:latin typeface="Avenir Next LT Pro" pitchFamily="34" charset="0"/>
                  <a:ea typeface="Avenir Next LT Pro" pitchFamily="34" charset="-122"/>
                  <a:cs typeface="Avenir Next LT Pro" pitchFamily="34" charset="-120"/>
                </a:rPr>
                <a:t>HYPERBITS™ Single-Body High-Speed Connector with S‑FECT™ Solderless Terminations for ADHA Embedded Space Systems</a:t>
              </a:r>
              <a:endParaRPr lang="en-US" sz="3000" dirty="0"/>
            </a:p>
          </p:txBody>
        </p:sp>
        <p:sp>
          <p:nvSpPr>
            <p:cNvPr id="4" name="Text 2"/>
            <p:cNvSpPr/>
            <p:nvPr/>
          </p:nvSpPr>
          <p:spPr>
            <a:xfrm>
              <a:off x="640080" y="3429000"/>
              <a:ext cx="6766560" cy="457200"/>
            </a:xfrm>
            <a:prstGeom prst="rect">
              <a:avLst/>
            </a:prstGeom>
            <a:noFill/>
            <a:ln/>
          </p:spPr>
          <p:txBody>
            <a:bodyPr wrap="square" lIns="0" tIns="0" rIns="0" bIns="0" rtlCol="0" anchor="ctr"/>
            <a:lstStyle/>
            <a:p>
              <a:pPr marL="0" indent="0">
                <a:buNone/>
              </a:pPr>
              <a:r>
                <a:rPr lang="en-US" sz="1800" dirty="0">
                  <a:solidFill>
                    <a:srgbClr val="F2B8C0"/>
                  </a:solidFill>
                  <a:latin typeface="Avenir Next LT Pro" pitchFamily="34" charset="0"/>
                  <a:ea typeface="Avenir Next LT Pro" pitchFamily="34" charset="-122"/>
                  <a:cs typeface="Avenir Next LT Pro" pitchFamily="34" charset="-120"/>
                </a:rPr>
                <a:t>Progress from Concept to Development to Validation</a:t>
              </a:r>
              <a:endParaRPr lang="en-US" sz="1800" dirty="0"/>
            </a:p>
          </p:txBody>
        </p:sp>
        <p:sp>
          <p:nvSpPr>
            <p:cNvPr id="5" name="Text 3"/>
            <p:cNvSpPr/>
            <p:nvPr/>
          </p:nvSpPr>
          <p:spPr>
            <a:xfrm>
              <a:off x="640080" y="4160520"/>
              <a:ext cx="6766560" cy="640080"/>
            </a:xfrm>
            <a:prstGeom prst="rect">
              <a:avLst/>
            </a:prstGeom>
            <a:noFill/>
            <a:ln/>
          </p:spPr>
          <p:txBody>
            <a:bodyPr wrap="square" lIns="0" tIns="0" rIns="0" bIns="0" rtlCol="0" anchor="ctr"/>
            <a:lstStyle/>
            <a:p>
              <a:pPr marL="0" indent="0">
                <a:buNone/>
              </a:pPr>
              <a:r>
                <a:rPr lang="en-US" sz="1500" b="1" dirty="0">
                  <a:solidFill>
                    <a:srgbClr val="E6E8EB"/>
                  </a:solidFill>
                  <a:latin typeface="Calibri" pitchFamily="34" charset="0"/>
                  <a:ea typeface="Calibri" pitchFamily="34" charset="-122"/>
                  <a:cs typeface="Calibri" pitchFamily="34" charset="-120"/>
                </a:rPr>
                <a:t>Gaby Cristian Mindreci</a:t>
              </a:r>
              <a:endParaRPr lang="en-US" sz="1500" dirty="0"/>
            </a:p>
            <a:p>
              <a:pPr marL="0" indent="0">
                <a:buNone/>
              </a:pPr>
              <a:r>
                <a:rPr lang="en-US" sz="1500" dirty="0">
                  <a:solidFill>
                    <a:srgbClr val="E6E8EB"/>
                  </a:solidFill>
                  <a:latin typeface="Calibri" pitchFamily="34" charset="0"/>
                  <a:ea typeface="Calibri" pitchFamily="34" charset="-122"/>
                  <a:cs typeface="Calibri" pitchFamily="34" charset="-120"/>
                </a:rPr>
                <a:t>PERFORMANCE INTERCONNECT SAS</a:t>
              </a:r>
              <a:endParaRPr lang="en-US" sz="1500" dirty="0"/>
            </a:p>
          </p:txBody>
        </p:sp>
        <p:sp>
          <p:nvSpPr>
            <p:cNvPr id="7" name="Shape 4"/>
            <p:cNvSpPr/>
            <p:nvPr/>
          </p:nvSpPr>
          <p:spPr>
            <a:xfrm>
              <a:off x="0" y="5349240"/>
              <a:ext cx="12191695" cy="1508760"/>
            </a:xfrm>
            <a:prstGeom prst="rect">
              <a:avLst/>
            </a:prstGeom>
            <a:solidFill>
              <a:srgbClr val="FFFFFF"/>
            </a:solidFill>
            <a:ln w="12700">
              <a:solidFill>
                <a:srgbClr val="FFFFFF"/>
              </a:solidFill>
              <a:prstDash val="solid"/>
            </a:ln>
          </p:spPr>
          <p:txBody>
            <a:bodyPr/>
            <a:lstStyle/>
            <a:p>
              <a:endParaRPr lang="en-CA"/>
            </a:p>
          </p:txBody>
        </p:sp>
        <p:sp>
          <p:nvSpPr>
            <p:cNvPr id="11" name="Text 6"/>
            <p:cNvSpPr/>
            <p:nvPr/>
          </p:nvSpPr>
          <p:spPr>
            <a:xfrm>
              <a:off x="9133340" y="5993413"/>
              <a:ext cx="2515768" cy="274320"/>
            </a:xfrm>
            <a:prstGeom prst="rect">
              <a:avLst/>
            </a:prstGeom>
            <a:noFill/>
            <a:ln/>
          </p:spPr>
          <p:txBody>
            <a:bodyPr wrap="square" lIns="0" tIns="0" rIns="0" bIns="0" rtlCol="0" anchor="ctr"/>
            <a:lstStyle/>
            <a:p>
              <a:pPr marL="0" indent="0">
                <a:buNone/>
              </a:pPr>
              <a:r>
                <a:rPr lang="en-US" sz="1000" dirty="0">
                  <a:solidFill>
                    <a:srgbClr val="5E636B"/>
                  </a:solidFill>
                  <a:latin typeface="Calibri" pitchFamily="34" charset="0"/>
                  <a:ea typeface="Calibri" pitchFamily="34" charset="-122"/>
                  <a:cs typeface="Calibri" pitchFamily="34" charset="-120"/>
                </a:rPr>
                <a:t>Supported by ESA (ARTES AT 5C.461) and CNES</a:t>
              </a:r>
              <a:endParaRPr lang="en-US" sz="1000" dirty="0"/>
            </a:p>
          </p:txBody>
        </p:sp>
        <p:pic>
          <p:nvPicPr>
            <p:cNvPr id="14" name="Image 1" descr="img/logo_pi.png">
              <a:extLst>
                <a:ext uri="{FF2B5EF4-FFF2-40B4-BE49-F238E27FC236}">
                  <a16:creationId xmlns:a16="http://schemas.microsoft.com/office/drawing/2014/main" id="{27156D9E-2563-74AF-B37E-656A2DDECAF3}"/>
                </a:ext>
              </a:extLst>
            </p:cNvPr>
            <p:cNvPicPr>
              <a:picLocks noChangeAspect="1"/>
            </p:cNvPicPr>
            <p:nvPr/>
          </p:nvPicPr>
          <p:blipFill>
            <a:blip r:embed="rId3"/>
            <a:stretch>
              <a:fillRect/>
            </a:stretch>
          </p:blipFill>
          <p:spPr>
            <a:xfrm>
              <a:off x="-35814" y="5387983"/>
              <a:ext cx="5258253" cy="728361"/>
            </a:xfrm>
            <a:prstGeom prst="rect">
              <a:avLst/>
            </a:prstGeom>
          </p:spPr>
        </p:pic>
        <p:pic>
          <p:nvPicPr>
            <p:cNvPr id="15" name="Image 2" descr="img/logo_alter.png">
              <a:extLst>
                <a:ext uri="{FF2B5EF4-FFF2-40B4-BE49-F238E27FC236}">
                  <a16:creationId xmlns:a16="http://schemas.microsoft.com/office/drawing/2014/main" id="{ADCAE87A-D2BB-F031-EAA4-A4B56C1088E1}"/>
                </a:ext>
              </a:extLst>
            </p:cNvPr>
            <p:cNvPicPr>
              <a:picLocks noChangeAspect="1"/>
            </p:cNvPicPr>
            <p:nvPr/>
          </p:nvPicPr>
          <p:blipFill>
            <a:blip r:embed="rId4"/>
            <a:stretch>
              <a:fillRect/>
            </a:stretch>
          </p:blipFill>
          <p:spPr>
            <a:xfrm>
              <a:off x="6014283" y="5299036"/>
              <a:ext cx="2198776" cy="831537"/>
            </a:xfrm>
            <a:prstGeom prst="rect">
              <a:avLst/>
            </a:prstGeom>
          </p:spPr>
        </p:pic>
        <p:pic>
          <p:nvPicPr>
            <p:cNvPr id="16" name="Image 3" descr="img/logo_cnes.png">
              <a:extLst>
                <a:ext uri="{FF2B5EF4-FFF2-40B4-BE49-F238E27FC236}">
                  <a16:creationId xmlns:a16="http://schemas.microsoft.com/office/drawing/2014/main" id="{0CC107A9-D704-FE5B-3F38-F40C57FF9DA1}"/>
                </a:ext>
              </a:extLst>
            </p:cNvPr>
            <p:cNvPicPr>
              <a:picLocks noChangeAspect="1"/>
            </p:cNvPicPr>
            <p:nvPr/>
          </p:nvPicPr>
          <p:blipFill>
            <a:blip r:embed="rId5"/>
            <a:stretch>
              <a:fillRect/>
            </a:stretch>
          </p:blipFill>
          <p:spPr>
            <a:xfrm>
              <a:off x="10625278" y="5378838"/>
              <a:ext cx="777240" cy="653705"/>
            </a:xfrm>
            <a:prstGeom prst="rect">
              <a:avLst/>
            </a:prstGeom>
          </p:spPr>
        </p:pic>
        <p:pic>
          <p:nvPicPr>
            <p:cNvPr id="18" name="Picture 17">
              <a:extLst>
                <a:ext uri="{FF2B5EF4-FFF2-40B4-BE49-F238E27FC236}">
                  <a16:creationId xmlns:a16="http://schemas.microsoft.com/office/drawing/2014/main" id="{1F98B052-AFA0-7978-5B80-E871B3240C5C}"/>
                </a:ext>
              </a:extLst>
            </p:cNvPr>
            <p:cNvPicPr>
              <a:picLocks noChangeAspect="1"/>
            </p:cNvPicPr>
            <p:nvPr/>
          </p:nvPicPr>
          <p:blipFill>
            <a:blip r:embed="rId6"/>
            <a:stretch>
              <a:fillRect/>
            </a:stretch>
          </p:blipFill>
          <p:spPr>
            <a:xfrm>
              <a:off x="9004903" y="5567963"/>
              <a:ext cx="1210261" cy="425450"/>
            </a:xfrm>
            <a:prstGeom prst="rect">
              <a:avLst/>
            </a:prstGeom>
          </p:spPr>
        </p:pic>
        <p:pic>
          <p:nvPicPr>
            <p:cNvPr id="20" name="Picture 19">
              <a:extLst>
                <a:ext uri="{FF2B5EF4-FFF2-40B4-BE49-F238E27FC236}">
                  <a16:creationId xmlns:a16="http://schemas.microsoft.com/office/drawing/2014/main" id="{3B568160-9B26-9EAB-36A4-D137A5435B48}"/>
                </a:ext>
              </a:extLst>
            </p:cNvPr>
            <p:cNvPicPr>
              <a:picLocks noChangeAspect="1"/>
            </p:cNvPicPr>
            <p:nvPr/>
          </p:nvPicPr>
          <p:blipFill>
            <a:blip r:embed="rId7"/>
            <a:srcRect t="12054" b="3109"/>
            <a:stretch>
              <a:fillRect/>
            </a:stretch>
          </p:blipFill>
          <p:spPr>
            <a:xfrm>
              <a:off x="8173713" y="847334"/>
              <a:ext cx="3864889" cy="4353232"/>
            </a:xfrm>
            <a:prstGeom prst="rect">
              <a:avLst/>
            </a:prstGeom>
          </p:spPr>
        </p:pic>
        <p:pic>
          <p:nvPicPr>
            <p:cNvPr id="22" name="Picture 21">
              <a:extLst>
                <a:ext uri="{FF2B5EF4-FFF2-40B4-BE49-F238E27FC236}">
                  <a16:creationId xmlns:a16="http://schemas.microsoft.com/office/drawing/2014/main" id="{A593B1F1-5B96-8F25-A865-835E7230A7C8}"/>
                </a:ext>
              </a:extLst>
            </p:cNvPr>
            <p:cNvPicPr>
              <a:picLocks noChangeAspect="1"/>
            </p:cNvPicPr>
            <p:nvPr/>
          </p:nvPicPr>
          <p:blipFill>
            <a:blip r:embed="rId8"/>
            <a:stretch>
              <a:fillRect/>
            </a:stretch>
          </p:blipFill>
          <p:spPr>
            <a:xfrm>
              <a:off x="11300628" y="870759"/>
              <a:ext cx="703028" cy="694659"/>
            </a:xfrm>
            <a:prstGeom prst="rect">
              <a:avLst/>
            </a:prstGeom>
          </p:spPr>
        </p:pic>
        <p:pic>
          <p:nvPicPr>
            <p:cNvPr id="6" name="Image 4" descr="img/logo_hyperbits.png">
              <a:extLst>
                <a:ext uri="{FF2B5EF4-FFF2-40B4-BE49-F238E27FC236}">
                  <a16:creationId xmlns:a16="http://schemas.microsoft.com/office/drawing/2014/main" id="{54E0427C-9EF3-E19F-B77D-421CDA99004C}"/>
                </a:ext>
              </a:extLst>
            </p:cNvPr>
            <p:cNvPicPr>
              <a:picLocks noChangeAspect="1"/>
            </p:cNvPicPr>
            <p:nvPr/>
          </p:nvPicPr>
          <p:blipFill>
            <a:blip r:embed="rId9"/>
            <a:srcRect b="-3145"/>
            <a:stretch>
              <a:fillRect/>
            </a:stretch>
          </p:blipFill>
          <p:spPr>
            <a:xfrm>
              <a:off x="8163836" y="152675"/>
              <a:ext cx="3864889" cy="694659"/>
            </a:xfrm>
            <a:prstGeom prst="rect">
              <a:avLst/>
            </a:prstGeom>
          </p:spPr>
        </p:pic>
        <p:sp>
          <p:nvSpPr>
            <p:cNvPr id="24" name="Text 3">
              <a:extLst>
                <a:ext uri="{FF2B5EF4-FFF2-40B4-BE49-F238E27FC236}">
                  <a16:creationId xmlns:a16="http://schemas.microsoft.com/office/drawing/2014/main" id="{2BEDFF56-765D-8004-BC39-70B301D413F5}"/>
                </a:ext>
              </a:extLst>
            </p:cNvPr>
            <p:cNvSpPr/>
            <p:nvPr/>
          </p:nvSpPr>
          <p:spPr>
            <a:xfrm>
              <a:off x="4990515" y="4330684"/>
              <a:ext cx="2210663" cy="365760"/>
            </a:xfrm>
            <a:prstGeom prst="rect">
              <a:avLst/>
            </a:prstGeom>
            <a:noFill/>
            <a:ln/>
          </p:spPr>
          <p:txBody>
            <a:bodyPr wrap="square" lIns="0" tIns="0" rIns="0" bIns="0" rtlCol="0" anchor="ctr"/>
            <a:lstStyle/>
            <a:p>
              <a:pPr marL="0" indent="0">
                <a:buNone/>
              </a:pPr>
              <a:r>
                <a:rPr lang="en-US" sz="1400" b="1" dirty="0">
                  <a:solidFill>
                    <a:schemeClr val="bg1"/>
                  </a:solidFill>
                  <a:latin typeface="Calibri" pitchFamily="34" charset="0"/>
                  <a:ea typeface="Calibri" pitchFamily="34" charset="-122"/>
                  <a:cs typeface="Calibri" pitchFamily="34" charset="-120"/>
                </a:rPr>
                <a:t>Olivier Perrotin</a:t>
              </a:r>
            </a:p>
            <a:p>
              <a:pPr marL="0" indent="0">
                <a:buNone/>
              </a:pPr>
              <a:r>
                <a:rPr lang="en-US" sz="1400" b="1" dirty="0">
                  <a:solidFill>
                    <a:schemeClr val="bg1"/>
                  </a:solidFill>
                  <a:latin typeface="Calibri" pitchFamily="34" charset="0"/>
                  <a:ea typeface="Calibri" pitchFamily="34" charset="-122"/>
                  <a:cs typeface="Calibri" pitchFamily="34" charset="-120"/>
                </a:rPr>
                <a:t>Alter Technology France</a:t>
              </a:r>
            </a:p>
            <a:p>
              <a:endParaRPr lang="en-US" sz="1400" b="1" dirty="0">
                <a:solidFill>
                  <a:schemeClr val="bg1"/>
                </a:solidFill>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7F5"/>
        </a:solidFill>
        <a:effectLst/>
      </p:bgPr>
    </p:bg>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B8DA7CA6-95CB-DB6C-D8E0-69CEC757EA5B}"/>
              </a:ext>
            </a:extLst>
          </p:cNvPr>
          <p:cNvGrpSpPr/>
          <p:nvPr/>
        </p:nvGrpSpPr>
        <p:grpSpPr>
          <a:xfrm>
            <a:off x="548640" y="292608"/>
            <a:ext cx="11109960" cy="6428232"/>
            <a:chOff x="548640" y="292608"/>
            <a:chExt cx="11109960" cy="6428232"/>
          </a:xfrm>
        </p:grpSpPr>
        <p:sp>
          <p:nvSpPr>
            <p:cNvPr id="2" name="Text 0"/>
            <p:cNvSpPr/>
            <p:nvPr/>
          </p:nvSpPr>
          <p:spPr>
            <a:xfrm>
              <a:off x="548640" y="292608"/>
              <a:ext cx="8229600" cy="274320"/>
            </a:xfrm>
            <a:prstGeom prst="rect">
              <a:avLst/>
            </a:prstGeom>
            <a:noFill/>
            <a:ln/>
          </p:spPr>
          <p:txBody>
            <a:bodyPr wrap="square" lIns="0" tIns="0" rIns="0" bIns="0" rtlCol="0" anchor="ctr"/>
            <a:lstStyle/>
            <a:p>
              <a:pPr marL="0" indent="0">
                <a:buNone/>
              </a:pPr>
              <a:r>
                <a:rPr lang="en-US" sz="1100" b="1" kern="0" spc="300" dirty="0">
                  <a:solidFill>
                    <a:srgbClr val="A3162B"/>
                  </a:solidFill>
                  <a:latin typeface="Calibri" pitchFamily="34" charset="0"/>
                  <a:ea typeface="Calibri" pitchFamily="34" charset="-122"/>
                  <a:cs typeface="Calibri" pitchFamily="34" charset="-120"/>
                </a:rPr>
                <a:t>OUTLINE</a:t>
              </a:r>
              <a:endParaRPr lang="en-US" sz="1100" dirty="0"/>
            </a:p>
          </p:txBody>
        </p:sp>
        <p:sp>
          <p:nvSpPr>
            <p:cNvPr id="3" name="Text 1"/>
            <p:cNvSpPr/>
            <p:nvPr/>
          </p:nvSpPr>
          <p:spPr>
            <a:xfrm>
              <a:off x="548640" y="548640"/>
              <a:ext cx="11064240" cy="868680"/>
            </a:xfrm>
            <a:prstGeom prst="rect">
              <a:avLst/>
            </a:prstGeom>
            <a:noFill/>
            <a:ln/>
          </p:spPr>
          <p:txBody>
            <a:bodyPr wrap="square" lIns="0" tIns="0" rIns="0" bIns="0" rtlCol="0" anchor="t">
              <a:normAutofit/>
            </a:bodyPr>
            <a:lstStyle/>
            <a:p>
              <a:pPr marL="0" indent="0">
                <a:buNone/>
              </a:pPr>
              <a:r>
                <a:rPr lang="en-US" sz="2600" b="1" dirty="0">
                  <a:solidFill>
                    <a:srgbClr val="1C2026"/>
                  </a:solidFill>
                  <a:latin typeface="Avenir Next LT Pro" pitchFamily="34" charset="0"/>
                  <a:ea typeface="Avenir Next LT Pro" pitchFamily="34" charset="-122"/>
                  <a:cs typeface="Avenir Next LT Pro" pitchFamily="34" charset="-120"/>
                </a:rPr>
                <a:t>From concept to development to validation</a:t>
              </a:r>
              <a:endParaRPr lang="en-US" sz="2600" dirty="0"/>
            </a:p>
          </p:txBody>
        </p:sp>
        <p:sp>
          <p:nvSpPr>
            <p:cNvPr id="4" name="Text 2"/>
            <p:cNvSpPr/>
            <p:nvPr/>
          </p:nvSpPr>
          <p:spPr>
            <a:xfrm>
              <a:off x="548640" y="6446520"/>
              <a:ext cx="8229600" cy="274320"/>
            </a:xfrm>
            <a:prstGeom prst="rect">
              <a:avLst/>
            </a:prstGeom>
            <a:noFill/>
            <a:ln/>
          </p:spPr>
          <p:txBody>
            <a:bodyPr wrap="square" lIns="0" tIns="0" rIns="0" bIns="0" rtlCol="0" anchor="ctr"/>
            <a:lstStyle/>
            <a:p>
              <a:pPr marL="0" indent="0">
                <a:buNone/>
              </a:pPr>
              <a:r>
                <a:rPr lang="en-US" sz="900" dirty="0">
                  <a:solidFill>
                    <a:srgbClr val="9AA0A8"/>
                  </a:solidFill>
                  <a:latin typeface="Calibri" pitchFamily="34" charset="0"/>
                  <a:ea typeface="Calibri" pitchFamily="34" charset="-122"/>
                  <a:cs typeface="Calibri" pitchFamily="34" charset="-120"/>
                </a:rPr>
                <a:t>SPCD 2026  ·  </a:t>
              </a:r>
              <a:r>
                <a:rPr lang="en-US" sz="900" dirty="0">
                  <a:solidFill>
                    <a:srgbClr val="9AA0A8"/>
                  </a:solidFill>
                  <a:latin typeface="Avenir Next LT Pro" pitchFamily="34" charset="0"/>
                  <a:ea typeface="Avenir Next LT Pro" pitchFamily="34" charset="-122"/>
                  <a:cs typeface="Avenir Next LT Pro" pitchFamily="34" charset="-120"/>
                </a:rPr>
                <a:t>HYPERBITS™</a:t>
              </a:r>
              <a:r>
                <a:rPr lang="en-US" sz="900" dirty="0">
                  <a:solidFill>
                    <a:srgbClr val="9AA0A8"/>
                  </a:solidFill>
                  <a:latin typeface="Calibri" pitchFamily="34" charset="0"/>
                  <a:ea typeface="Calibri" pitchFamily="34" charset="-122"/>
                  <a:cs typeface="Calibri" pitchFamily="34" charset="-120"/>
                </a:rPr>
                <a:t>  ·  Performance Interconnect SAS</a:t>
              </a:r>
              <a:endParaRPr lang="en-US" sz="900" dirty="0"/>
            </a:p>
          </p:txBody>
        </p:sp>
        <p:sp>
          <p:nvSpPr>
            <p:cNvPr id="5" name="Text 3"/>
            <p:cNvSpPr/>
            <p:nvPr/>
          </p:nvSpPr>
          <p:spPr>
            <a:xfrm>
              <a:off x="11155680" y="6446520"/>
              <a:ext cx="502920" cy="274320"/>
            </a:xfrm>
            <a:prstGeom prst="rect">
              <a:avLst/>
            </a:prstGeom>
            <a:noFill/>
            <a:ln/>
          </p:spPr>
          <p:txBody>
            <a:bodyPr wrap="square" lIns="0" tIns="0" rIns="0" bIns="0" rtlCol="0" anchor="ctr"/>
            <a:lstStyle/>
            <a:p>
              <a:pPr marL="0" indent="0" algn="r">
                <a:buNone/>
              </a:pPr>
              <a:r>
                <a:rPr lang="en-US" sz="900" dirty="0">
                  <a:solidFill>
                    <a:srgbClr val="9AA0A8"/>
                  </a:solidFill>
                  <a:latin typeface="Calibri" pitchFamily="34" charset="0"/>
                  <a:ea typeface="Calibri" pitchFamily="34" charset="-122"/>
                  <a:cs typeface="Calibri" pitchFamily="34" charset="-120"/>
                </a:rPr>
                <a:t>2</a:t>
              </a:r>
              <a:endParaRPr lang="en-US" sz="900" dirty="0"/>
            </a:p>
          </p:txBody>
        </p:sp>
        <p:sp>
          <p:nvSpPr>
            <p:cNvPr id="6" name="Shape 4"/>
            <p:cNvSpPr/>
            <p:nvPr/>
          </p:nvSpPr>
          <p:spPr>
            <a:xfrm>
              <a:off x="548640" y="1737360"/>
              <a:ext cx="2606040" cy="4023360"/>
            </a:xfrm>
            <a:prstGeom prst="rect">
              <a:avLst/>
            </a:prstGeom>
            <a:solidFill>
              <a:srgbClr val="FFFFFF"/>
            </a:solidFill>
            <a:ln w="9525">
              <a:solidFill>
                <a:srgbClr val="D9D7D2"/>
              </a:solidFill>
              <a:prstDash val="solid"/>
            </a:ln>
          </p:spPr>
          <p:txBody>
            <a:bodyPr/>
            <a:lstStyle/>
            <a:p>
              <a:endParaRPr lang="en-CA"/>
            </a:p>
          </p:txBody>
        </p:sp>
        <p:sp>
          <p:nvSpPr>
            <p:cNvPr id="7" name="Text 5"/>
            <p:cNvSpPr/>
            <p:nvPr/>
          </p:nvSpPr>
          <p:spPr>
            <a:xfrm>
              <a:off x="822960" y="2011680"/>
              <a:ext cx="1828800" cy="640080"/>
            </a:xfrm>
            <a:prstGeom prst="rect">
              <a:avLst/>
            </a:prstGeom>
            <a:noFill/>
            <a:ln/>
          </p:spPr>
          <p:txBody>
            <a:bodyPr wrap="square" lIns="0" tIns="0" rIns="0" bIns="0" rtlCol="0" anchor="ctr"/>
            <a:lstStyle/>
            <a:p>
              <a:pPr marL="0" indent="0">
                <a:buNone/>
              </a:pPr>
              <a:r>
                <a:rPr lang="en-US" sz="3600" b="1" dirty="0">
                  <a:solidFill>
                    <a:srgbClr val="A3162B"/>
                  </a:solidFill>
                  <a:latin typeface="Avenir Next LT Pro" pitchFamily="34" charset="0"/>
                  <a:ea typeface="Avenir Next LT Pro" pitchFamily="34" charset="-122"/>
                  <a:cs typeface="Avenir Next LT Pro" pitchFamily="34" charset="-120"/>
                </a:rPr>
                <a:t>01</a:t>
              </a:r>
              <a:endParaRPr lang="en-US" sz="3600" dirty="0"/>
            </a:p>
          </p:txBody>
        </p:sp>
        <p:sp>
          <p:nvSpPr>
            <p:cNvPr id="8" name="Text 6"/>
            <p:cNvSpPr/>
            <p:nvPr/>
          </p:nvSpPr>
          <p:spPr>
            <a:xfrm>
              <a:off x="822960" y="2743200"/>
              <a:ext cx="2194560" cy="411480"/>
            </a:xfrm>
            <a:prstGeom prst="rect">
              <a:avLst/>
            </a:prstGeom>
            <a:noFill/>
            <a:ln/>
          </p:spPr>
          <p:txBody>
            <a:bodyPr wrap="square" lIns="0" tIns="0" rIns="0" bIns="0" rtlCol="0" anchor="ctr"/>
            <a:lstStyle/>
            <a:p>
              <a:pPr marL="0" indent="0">
                <a:buNone/>
              </a:pPr>
              <a:r>
                <a:rPr lang="en-US" sz="1800" b="1" dirty="0">
                  <a:solidFill>
                    <a:srgbClr val="1C2026"/>
                  </a:solidFill>
                  <a:latin typeface="Avenir Next LT Pro" pitchFamily="34" charset="0"/>
                  <a:ea typeface="Avenir Next LT Pro" pitchFamily="34" charset="-122"/>
                  <a:cs typeface="Avenir Next LT Pro" pitchFamily="34" charset="-120"/>
                </a:rPr>
                <a:t>Concept</a:t>
              </a:r>
              <a:endParaRPr lang="en-US" sz="1800" dirty="0"/>
            </a:p>
          </p:txBody>
        </p:sp>
        <p:sp>
          <p:nvSpPr>
            <p:cNvPr id="9" name="Text 7"/>
            <p:cNvSpPr/>
            <p:nvPr/>
          </p:nvSpPr>
          <p:spPr>
            <a:xfrm>
              <a:off x="822960" y="3337560"/>
              <a:ext cx="2148840" cy="2286000"/>
            </a:xfrm>
            <a:prstGeom prst="rect">
              <a:avLst/>
            </a:prstGeom>
            <a:noFill/>
            <a:ln/>
          </p:spPr>
          <p:txBody>
            <a:bodyPr wrap="square" lIns="0" tIns="0" rIns="0" bIns="0" rtlCol="0" anchor="t"/>
            <a:lstStyle/>
            <a:p>
              <a:pPr marL="203200" indent="-203200">
                <a:spcAft>
                  <a:spcPts val="600"/>
                </a:spcAft>
                <a:buSzPct val="100000"/>
                <a:buChar char="•"/>
              </a:pPr>
              <a:r>
                <a:rPr lang="en-US" sz="1300" dirty="0">
                  <a:solidFill>
                    <a:srgbClr val="5E636B"/>
                  </a:solidFill>
                  <a:latin typeface="Calibri" pitchFamily="34" charset="0"/>
                  <a:ea typeface="Calibri" pitchFamily="34" charset="-122"/>
                  <a:cs typeface="Calibri" pitchFamily="34" charset="-120"/>
                </a:rPr>
                <a:t>Why ADHA needs a new backplane connector</a:t>
              </a:r>
              <a:endParaRPr lang="en-US" sz="1300" dirty="0"/>
            </a:p>
            <a:p>
              <a:pPr marL="203200" indent="-203200">
                <a:spcAft>
                  <a:spcPts val="600"/>
                </a:spcAft>
                <a:buSzPct val="100000"/>
                <a:buChar char="•"/>
              </a:pPr>
              <a:r>
                <a:rPr lang="en-US" sz="1300" dirty="0">
                  <a:solidFill>
                    <a:srgbClr val="5E636B"/>
                  </a:solidFill>
                  <a:latin typeface="Calibri" pitchFamily="34" charset="0"/>
                  <a:ea typeface="Calibri" pitchFamily="34" charset="-122"/>
                  <a:cs typeface="Calibri" pitchFamily="34" charset="-120"/>
                </a:rPr>
                <a:t>What HYPERBITS™ is</a:t>
              </a:r>
              <a:endParaRPr lang="en-US" sz="1300" dirty="0"/>
            </a:p>
            <a:p>
              <a:pPr marL="203200" indent="-203200">
                <a:spcAft>
                  <a:spcPts val="600"/>
                </a:spcAft>
                <a:buSzPct val="100000"/>
                <a:buChar char="•"/>
              </a:pPr>
              <a:r>
                <a:rPr lang="en-US" sz="1300" dirty="0">
                  <a:solidFill>
                    <a:srgbClr val="5E636B"/>
                  </a:solidFill>
                  <a:latin typeface="Calibri" pitchFamily="34" charset="0"/>
                  <a:ea typeface="Calibri" pitchFamily="34" charset="-122"/>
                  <a:cs typeface="Calibri" pitchFamily="34" charset="-120"/>
                </a:rPr>
                <a:t>How S‑FECT™ terminations work</a:t>
              </a:r>
              <a:endParaRPr lang="en-US" sz="1300" dirty="0"/>
            </a:p>
          </p:txBody>
        </p:sp>
        <p:sp>
          <p:nvSpPr>
            <p:cNvPr id="10" name="Shape 8"/>
            <p:cNvSpPr/>
            <p:nvPr/>
          </p:nvSpPr>
          <p:spPr>
            <a:xfrm>
              <a:off x="3383280" y="1737360"/>
              <a:ext cx="2606040" cy="4023360"/>
            </a:xfrm>
            <a:prstGeom prst="rect">
              <a:avLst/>
            </a:prstGeom>
            <a:solidFill>
              <a:srgbClr val="FFFFFF"/>
            </a:solidFill>
            <a:ln w="9525">
              <a:solidFill>
                <a:srgbClr val="D9D7D2"/>
              </a:solidFill>
              <a:prstDash val="solid"/>
            </a:ln>
          </p:spPr>
          <p:txBody>
            <a:bodyPr/>
            <a:lstStyle/>
            <a:p>
              <a:endParaRPr lang="en-CA"/>
            </a:p>
          </p:txBody>
        </p:sp>
        <p:sp>
          <p:nvSpPr>
            <p:cNvPr id="11" name="Text 9"/>
            <p:cNvSpPr/>
            <p:nvPr/>
          </p:nvSpPr>
          <p:spPr>
            <a:xfrm>
              <a:off x="3657600" y="2011680"/>
              <a:ext cx="1828800" cy="640080"/>
            </a:xfrm>
            <a:prstGeom prst="rect">
              <a:avLst/>
            </a:prstGeom>
            <a:noFill/>
            <a:ln/>
          </p:spPr>
          <p:txBody>
            <a:bodyPr wrap="square" lIns="0" tIns="0" rIns="0" bIns="0" rtlCol="0" anchor="ctr"/>
            <a:lstStyle/>
            <a:p>
              <a:pPr marL="0" indent="0">
                <a:buNone/>
              </a:pPr>
              <a:r>
                <a:rPr lang="en-US" sz="3600" b="1" dirty="0">
                  <a:solidFill>
                    <a:srgbClr val="A3162B"/>
                  </a:solidFill>
                  <a:latin typeface="Avenir Next LT Pro" pitchFamily="34" charset="0"/>
                  <a:ea typeface="Avenir Next LT Pro" pitchFamily="34" charset="-122"/>
                  <a:cs typeface="Avenir Next LT Pro" pitchFamily="34" charset="-120"/>
                </a:rPr>
                <a:t>02</a:t>
              </a:r>
              <a:endParaRPr lang="en-US" sz="3600" dirty="0"/>
            </a:p>
          </p:txBody>
        </p:sp>
        <p:sp>
          <p:nvSpPr>
            <p:cNvPr id="12" name="Text 10"/>
            <p:cNvSpPr/>
            <p:nvPr/>
          </p:nvSpPr>
          <p:spPr>
            <a:xfrm>
              <a:off x="3657600" y="2743200"/>
              <a:ext cx="2194560" cy="411480"/>
            </a:xfrm>
            <a:prstGeom prst="rect">
              <a:avLst/>
            </a:prstGeom>
            <a:noFill/>
            <a:ln/>
          </p:spPr>
          <p:txBody>
            <a:bodyPr wrap="square" lIns="0" tIns="0" rIns="0" bIns="0" rtlCol="0" anchor="ctr"/>
            <a:lstStyle/>
            <a:p>
              <a:pPr marL="0" indent="0">
                <a:buNone/>
              </a:pPr>
              <a:r>
                <a:rPr lang="en-US" sz="1800" b="1" dirty="0">
                  <a:solidFill>
                    <a:srgbClr val="1C2026"/>
                  </a:solidFill>
                  <a:latin typeface="Avenir Next LT Pro" pitchFamily="34" charset="0"/>
                  <a:ea typeface="Avenir Next LT Pro" pitchFamily="34" charset="-122"/>
                  <a:cs typeface="Avenir Next LT Pro" pitchFamily="34" charset="-120"/>
                </a:rPr>
                <a:t>Development</a:t>
              </a:r>
              <a:endParaRPr lang="en-US" sz="1800" dirty="0"/>
            </a:p>
          </p:txBody>
        </p:sp>
        <p:sp>
          <p:nvSpPr>
            <p:cNvPr id="13" name="Text 11"/>
            <p:cNvSpPr/>
            <p:nvPr/>
          </p:nvSpPr>
          <p:spPr>
            <a:xfrm>
              <a:off x="3657600" y="3337560"/>
              <a:ext cx="2148840" cy="2286000"/>
            </a:xfrm>
            <a:prstGeom prst="rect">
              <a:avLst/>
            </a:prstGeom>
            <a:noFill/>
            <a:ln/>
          </p:spPr>
          <p:txBody>
            <a:bodyPr wrap="square" lIns="0" tIns="0" rIns="0" bIns="0" rtlCol="0" anchor="t"/>
            <a:lstStyle/>
            <a:p>
              <a:pPr marL="203200" indent="-203200">
                <a:spcAft>
                  <a:spcPts val="600"/>
                </a:spcAft>
                <a:buSzPct val="100000"/>
                <a:buChar char="•"/>
              </a:pPr>
              <a:r>
                <a:rPr lang="en-US" sz="1300" dirty="0">
                  <a:solidFill>
                    <a:srgbClr val="5E636B"/>
                  </a:solidFill>
                  <a:latin typeface="Calibri" pitchFamily="34" charset="0"/>
                  <a:ea typeface="Calibri" pitchFamily="34" charset="-122"/>
                  <a:cs typeface="Calibri" pitchFamily="34" charset="-120"/>
                </a:rPr>
                <a:t>How the connector is made</a:t>
              </a:r>
              <a:endParaRPr lang="en-US" sz="1300" dirty="0"/>
            </a:p>
            <a:p>
              <a:pPr marL="203200" indent="-203200">
                <a:spcAft>
                  <a:spcPts val="600"/>
                </a:spcAft>
                <a:buSzPct val="100000"/>
                <a:buChar char="•"/>
              </a:pPr>
              <a:r>
                <a:rPr lang="en-US" sz="1300" dirty="0">
                  <a:solidFill>
                    <a:srgbClr val="5E636B"/>
                  </a:solidFill>
                  <a:latin typeface="Calibri" pitchFamily="34" charset="0"/>
                  <a:ea typeface="Calibri" pitchFamily="34" charset="-122"/>
                  <a:cs typeface="Calibri" pitchFamily="34" charset="-120"/>
                </a:rPr>
                <a:t>What makes it different</a:t>
              </a:r>
              <a:endParaRPr lang="en-US" sz="1300" dirty="0"/>
            </a:p>
            <a:p>
              <a:pPr marL="203200" indent="-203200">
                <a:spcAft>
                  <a:spcPts val="600"/>
                </a:spcAft>
                <a:buSzPct val="100000"/>
                <a:buChar char="•"/>
              </a:pPr>
              <a:r>
                <a:rPr lang="en-US" sz="1300" dirty="0">
                  <a:solidFill>
                    <a:srgbClr val="5E636B"/>
                  </a:solidFill>
                  <a:latin typeface="Calibri" pitchFamily="34" charset="0"/>
                  <a:ea typeface="Calibri" pitchFamily="34" charset="-122"/>
                  <a:cs typeface="Calibri" pitchFamily="34" charset="-120"/>
                </a:rPr>
                <a:t>Power-plane configuration</a:t>
              </a:r>
              <a:endParaRPr lang="en-US" sz="1300" dirty="0"/>
            </a:p>
          </p:txBody>
        </p:sp>
        <p:sp>
          <p:nvSpPr>
            <p:cNvPr id="14" name="Shape 12"/>
            <p:cNvSpPr/>
            <p:nvPr/>
          </p:nvSpPr>
          <p:spPr>
            <a:xfrm>
              <a:off x="6217920" y="1737360"/>
              <a:ext cx="2606040" cy="4023360"/>
            </a:xfrm>
            <a:prstGeom prst="rect">
              <a:avLst/>
            </a:prstGeom>
            <a:solidFill>
              <a:srgbClr val="FFFFFF"/>
            </a:solidFill>
            <a:ln w="9525">
              <a:solidFill>
                <a:srgbClr val="D9D7D2"/>
              </a:solidFill>
              <a:prstDash val="solid"/>
            </a:ln>
          </p:spPr>
          <p:txBody>
            <a:bodyPr/>
            <a:lstStyle/>
            <a:p>
              <a:endParaRPr lang="en-CA"/>
            </a:p>
          </p:txBody>
        </p:sp>
        <p:sp>
          <p:nvSpPr>
            <p:cNvPr id="15" name="Text 13"/>
            <p:cNvSpPr/>
            <p:nvPr/>
          </p:nvSpPr>
          <p:spPr>
            <a:xfrm>
              <a:off x="6492240" y="2011680"/>
              <a:ext cx="1828800" cy="640080"/>
            </a:xfrm>
            <a:prstGeom prst="rect">
              <a:avLst/>
            </a:prstGeom>
            <a:noFill/>
            <a:ln/>
          </p:spPr>
          <p:txBody>
            <a:bodyPr wrap="square" lIns="0" tIns="0" rIns="0" bIns="0" rtlCol="0" anchor="ctr"/>
            <a:lstStyle/>
            <a:p>
              <a:pPr marL="0" indent="0">
                <a:buNone/>
              </a:pPr>
              <a:r>
                <a:rPr lang="en-US" sz="3600" b="1" dirty="0">
                  <a:solidFill>
                    <a:srgbClr val="A3162B"/>
                  </a:solidFill>
                  <a:latin typeface="Avenir Next LT Pro" pitchFamily="34" charset="0"/>
                  <a:ea typeface="Avenir Next LT Pro" pitchFamily="34" charset="-122"/>
                  <a:cs typeface="Avenir Next LT Pro" pitchFamily="34" charset="-120"/>
                </a:rPr>
                <a:t>03</a:t>
              </a:r>
              <a:endParaRPr lang="en-US" sz="3600" dirty="0"/>
            </a:p>
          </p:txBody>
        </p:sp>
        <p:sp>
          <p:nvSpPr>
            <p:cNvPr id="16" name="Text 14"/>
            <p:cNvSpPr/>
            <p:nvPr/>
          </p:nvSpPr>
          <p:spPr>
            <a:xfrm>
              <a:off x="6492240" y="2743200"/>
              <a:ext cx="2194560" cy="411480"/>
            </a:xfrm>
            <a:prstGeom prst="rect">
              <a:avLst/>
            </a:prstGeom>
            <a:noFill/>
            <a:ln/>
          </p:spPr>
          <p:txBody>
            <a:bodyPr wrap="square" lIns="0" tIns="0" rIns="0" bIns="0" rtlCol="0" anchor="ctr"/>
            <a:lstStyle/>
            <a:p>
              <a:pPr marL="0" indent="0">
                <a:buNone/>
              </a:pPr>
              <a:r>
                <a:rPr lang="en-US" sz="1800" b="1" dirty="0">
                  <a:solidFill>
                    <a:srgbClr val="1C2026"/>
                  </a:solidFill>
                  <a:latin typeface="Avenir Next LT Pro" pitchFamily="34" charset="0"/>
                  <a:ea typeface="Avenir Next LT Pro" pitchFamily="34" charset="-122"/>
                  <a:cs typeface="Avenir Next LT Pro" pitchFamily="34" charset="-120"/>
                </a:rPr>
                <a:t>Validation</a:t>
              </a:r>
              <a:endParaRPr lang="en-US" sz="1800" dirty="0"/>
            </a:p>
          </p:txBody>
        </p:sp>
        <p:sp>
          <p:nvSpPr>
            <p:cNvPr id="17" name="Text 15"/>
            <p:cNvSpPr/>
            <p:nvPr/>
          </p:nvSpPr>
          <p:spPr>
            <a:xfrm>
              <a:off x="6492240" y="3337560"/>
              <a:ext cx="2148840" cy="2286000"/>
            </a:xfrm>
            <a:prstGeom prst="rect">
              <a:avLst/>
            </a:prstGeom>
            <a:noFill/>
            <a:ln/>
          </p:spPr>
          <p:txBody>
            <a:bodyPr wrap="square" lIns="0" tIns="0" rIns="0" bIns="0" rtlCol="0" anchor="t"/>
            <a:lstStyle/>
            <a:p>
              <a:pPr marL="203200" indent="-203200">
                <a:spcAft>
                  <a:spcPts val="600"/>
                </a:spcAft>
                <a:buSzPct val="100000"/>
                <a:buChar char="•"/>
              </a:pPr>
              <a:r>
                <a:rPr lang="en-US" sz="1300" dirty="0">
                  <a:solidFill>
                    <a:srgbClr val="5E636B"/>
                  </a:solidFill>
                  <a:latin typeface="Calibri" pitchFamily="34" charset="0"/>
                  <a:ea typeface="Calibri" pitchFamily="34" charset="-122"/>
                  <a:cs typeface="Calibri" pitchFamily="34" charset="-120"/>
                </a:rPr>
                <a:t>Daughtercard-to-backplane resistance</a:t>
              </a:r>
              <a:endParaRPr lang="en-US" sz="1300" dirty="0"/>
            </a:p>
            <a:p>
              <a:pPr marL="203200" indent="-203200">
                <a:spcAft>
                  <a:spcPts val="600"/>
                </a:spcAft>
                <a:buSzPct val="100000"/>
                <a:buChar char="•"/>
              </a:pPr>
              <a:r>
                <a:rPr lang="en-US" sz="1300" dirty="0">
                  <a:solidFill>
                    <a:srgbClr val="5E636B"/>
                  </a:solidFill>
                  <a:latin typeface="Calibri" pitchFamily="34" charset="0"/>
                  <a:ea typeface="Calibri" pitchFamily="34" charset="-122"/>
                  <a:cs typeface="Calibri" pitchFamily="34" charset="-120"/>
                </a:rPr>
                <a:t>Mechanical tests completed</a:t>
              </a:r>
              <a:endParaRPr lang="en-US" sz="1300" dirty="0"/>
            </a:p>
            <a:p>
              <a:pPr marL="203200" indent="-203200">
                <a:spcAft>
                  <a:spcPts val="600"/>
                </a:spcAft>
                <a:buSzPct val="100000"/>
                <a:buChar char="•"/>
              </a:pPr>
              <a:r>
                <a:rPr lang="en-US" sz="1300" dirty="0">
                  <a:solidFill>
                    <a:srgbClr val="5E636B"/>
                  </a:solidFill>
                  <a:latin typeface="Calibri" pitchFamily="34" charset="0"/>
                  <a:ea typeface="Calibri" pitchFamily="34" charset="-122"/>
                  <a:cs typeface="Calibri" pitchFamily="34" charset="-120"/>
                </a:rPr>
                <a:t>High-data-rate (HDR) S-parameters vs requirement</a:t>
              </a:r>
              <a:endParaRPr lang="en-US" sz="1300" dirty="0"/>
            </a:p>
          </p:txBody>
        </p:sp>
        <p:sp>
          <p:nvSpPr>
            <p:cNvPr id="18" name="Shape 16"/>
            <p:cNvSpPr/>
            <p:nvPr/>
          </p:nvSpPr>
          <p:spPr>
            <a:xfrm>
              <a:off x="9052560" y="1737360"/>
              <a:ext cx="2606040" cy="4023360"/>
            </a:xfrm>
            <a:prstGeom prst="rect">
              <a:avLst/>
            </a:prstGeom>
            <a:solidFill>
              <a:srgbClr val="E6EAFA"/>
            </a:solidFill>
            <a:ln w="9525">
              <a:solidFill>
                <a:srgbClr val="D9D7D2"/>
              </a:solidFill>
              <a:prstDash val="solid"/>
            </a:ln>
          </p:spPr>
          <p:txBody>
            <a:bodyPr/>
            <a:lstStyle/>
            <a:p>
              <a:endParaRPr lang="en-CA"/>
            </a:p>
          </p:txBody>
        </p:sp>
        <p:sp>
          <p:nvSpPr>
            <p:cNvPr id="19" name="Text 17"/>
            <p:cNvSpPr/>
            <p:nvPr/>
          </p:nvSpPr>
          <p:spPr>
            <a:xfrm>
              <a:off x="9326880" y="2011680"/>
              <a:ext cx="1828800" cy="640080"/>
            </a:xfrm>
            <a:prstGeom prst="rect">
              <a:avLst/>
            </a:prstGeom>
            <a:noFill/>
            <a:ln/>
          </p:spPr>
          <p:txBody>
            <a:bodyPr wrap="square" lIns="0" tIns="0" rIns="0" bIns="0" rtlCol="0" anchor="ctr"/>
            <a:lstStyle/>
            <a:p>
              <a:pPr marL="0" indent="0">
                <a:buNone/>
              </a:pPr>
              <a:r>
                <a:rPr lang="en-US" sz="3600" b="1" dirty="0">
                  <a:solidFill>
                    <a:srgbClr val="1432C8"/>
                  </a:solidFill>
                  <a:latin typeface="Avenir Next LT Pro" pitchFamily="34" charset="0"/>
                  <a:ea typeface="Avenir Next LT Pro" pitchFamily="34" charset="-122"/>
                  <a:cs typeface="Avenir Next LT Pro" pitchFamily="34" charset="-120"/>
                </a:rPr>
                <a:t>04</a:t>
              </a:r>
              <a:endParaRPr lang="en-US" sz="3600" dirty="0"/>
            </a:p>
          </p:txBody>
        </p:sp>
        <p:sp>
          <p:nvSpPr>
            <p:cNvPr id="20" name="Text 18"/>
            <p:cNvSpPr/>
            <p:nvPr/>
          </p:nvSpPr>
          <p:spPr>
            <a:xfrm>
              <a:off x="9326880" y="2743200"/>
              <a:ext cx="2194560" cy="411480"/>
            </a:xfrm>
            <a:prstGeom prst="rect">
              <a:avLst/>
            </a:prstGeom>
            <a:noFill/>
            <a:ln/>
          </p:spPr>
          <p:txBody>
            <a:bodyPr wrap="square" lIns="0" tIns="0" rIns="0" bIns="0" rtlCol="0" anchor="ctr"/>
            <a:lstStyle/>
            <a:p>
              <a:pPr marL="0" indent="0">
                <a:buNone/>
              </a:pPr>
              <a:r>
                <a:rPr lang="en-US" sz="1800" b="1" dirty="0">
                  <a:solidFill>
                    <a:srgbClr val="1C2026"/>
                  </a:solidFill>
                  <a:latin typeface="Avenir Next LT Pro" pitchFamily="34" charset="0"/>
                  <a:ea typeface="Avenir Next LT Pro" pitchFamily="34" charset="-122"/>
                  <a:cs typeface="Avenir Next LT Pro" pitchFamily="34" charset="-120"/>
                </a:rPr>
                <a:t>Independent view</a:t>
              </a:r>
              <a:endParaRPr lang="en-US" sz="1800" dirty="0"/>
            </a:p>
          </p:txBody>
        </p:sp>
        <p:sp>
          <p:nvSpPr>
            <p:cNvPr id="21" name="Text 19"/>
            <p:cNvSpPr/>
            <p:nvPr/>
          </p:nvSpPr>
          <p:spPr>
            <a:xfrm>
              <a:off x="9326880" y="3337560"/>
              <a:ext cx="2148840" cy="2286000"/>
            </a:xfrm>
            <a:prstGeom prst="rect">
              <a:avLst/>
            </a:prstGeom>
            <a:noFill/>
            <a:ln/>
          </p:spPr>
          <p:txBody>
            <a:bodyPr wrap="square" lIns="0" tIns="0" rIns="0" bIns="0" rtlCol="0" anchor="t"/>
            <a:lstStyle/>
            <a:p>
              <a:pPr marL="203200" indent="-203200">
                <a:spcAft>
                  <a:spcPts val="600"/>
                </a:spcAft>
                <a:buSzPct val="100000"/>
                <a:buChar char="•"/>
              </a:pPr>
              <a:r>
                <a:rPr lang="en-US" sz="1300" dirty="0">
                  <a:solidFill>
                    <a:srgbClr val="5E636B"/>
                  </a:solidFill>
                  <a:latin typeface="Calibri" pitchFamily="34" charset="0"/>
                  <a:ea typeface="Calibri" pitchFamily="34" charset="-122"/>
                  <a:cs typeface="Calibri" pitchFamily="34" charset="-120"/>
                </a:rPr>
                <a:t>Alter Technology France summary</a:t>
              </a:r>
              <a:endParaRPr lang="en-US" sz="1300" dirty="0"/>
            </a:p>
            <a:p>
              <a:pPr marL="203200" indent="-203200">
                <a:spcAft>
                  <a:spcPts val="600"/>
                </a:spcAft>
                <a:buSzPct val="100000"/>
                <a:buChar char="•"/>
              </a:pPr>
              <a:r>
                <a:rPr lang="en-US" sz="1300" dirty="0">
                  <a:solidFill>
                    <a:srgbClr val="5E636B"/>
                  </a:solidFill>
                  <a:latin typeface="Calibri" pitchFamily="34" charset="0"/>
                  <a:ea typeface="Calibri" pitchFamily="34" charset="-122"/>
                  <a:cs typeface="Calibri" pitchFamily="34" charset="-120"/>
                </a:rPr>
                <a:t>Presented by Olivier Perrotin</a:t>
              </a:r>
              <a:endParaRPr lang="en-US" sz="1300" dirty="0"/>
            </a:p>
            <a:p>
              <a:pPr marL="203200" indent="-203200">
                <a:spcAft>
                  <a:spcPts val="600"/>
                </a:spcAft>
                <a:buSzPct val="100000"/>
                <a:buChar char="•"/>
              </a:pPr>
              <a:r>
                <a:rPr lang="en-US" sz="1300" dirty="0">
                  <a:solidFill>
                    <a:srgbClr val="5E636B"/>
                  </a:solidFill>
                  <a:latin typeface="Calibri" pitchFamily="34" charset="0"/>
                  <a:ea typeface="Calibri" pitchFamily="34" charset="-122"/>
                  <a:cs typeface="Calibri" pitchFamily="34" charset="-120"/>
                </a:rPr>
                <a:t>Conclusions and next steps</a:t>
              </a:r>
              <a:endParaRPr lang="en-US" sz="1300" dirty="0"/>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7F5"/>
        </a:solidFill>
        <a:effectLst/>
      </p:bgPr>
    </p:bg>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3DD29256-A423-50C0-2E0F-25AC09178E85}"/>
              </a:ext>
            </a:extLst>
          </p:cNvPr>
          <p:cNvGrpSpPr/>
          <p:nvPr/>
        </p:nvGrpSpPr>
        <p:grpSpPr>
          <a:xfrm>
            <a:off x="548640" y="292608"/>
            <a:ext cx="11643360" cy="6428232"/>
            <a:chOff x="548640" y="292608"/>
            <a:chExt cx="11643360" cy="6428232"/>
          </a:xfrm>
        </p:grpSpPr>
        <p:pic>
          <p:nvPicPr>
            <p:cNvPr id="12" name="Image 0" descr="img/where_used.png"/>
            <p:cNvPicPr>
              <a:picLocks noChangeAspect="1"/>
            </p:cNvPicPr>
            <p:nvPr/>
          </p:nvPicPr>
          <p:blipFill>
            <a:blip r:embed="rId3"/>
            <a:stretch>
              <a:fillRect/>
            </a:stretch>
          </p:blipFill>
          <p:spPr>
            <a:xfrm>
              <a:off x="7726680" y="1380618"/>
              <a:ext cx="4465320" cy="2545531"/>
            </a:xfrm>
            <a:prstGeom prst="rect">
              <a:avLst/>
            </a:prstGeom>
          </p:spPr>
        </p:pic>
        <p:sp>
          <p:nvSpPr>
            <p:cNvPr id="2" name="Text 0"/>
            <p:cNvSpPr/>
            <p:nvPr/>
          </p:nvSpPr>
          <p:spPr>
            <a:xfrm>
              <a:off x="548640" y="292608"/>
              <a:ext cx="8229600" cy="274320"/>
            </a:xfrm>
            <a:prstGeom prst="rect">
              <a:avLst/>
            </a:prstGeom>
            <a:noFill/>
            <a:ln/>
          </p:spPr>
          <p:txBody>
            <a:bodyPr wrap="square" lIns="0" tIns="0" rIns="0" bIns="0" rtlCol="0" anchor="ctr"/>
            <a:lstStyle/>
            <a:p>
              <a:pPr marL="0" indent="0">
                <a:buNone/>
              </a:pPr>
              <a:r>
                <a:rPr lang="en-US" sz="1100" b="1" kern="0" spc="300" dirty="0">
                  <a:solidFill>
                    <a:srgbClr val="A3162B"/>
                  </a:solidFill>
                  <a:latin typeface="Calibri" pitchFamily="34" charset="0"/>
                  <a:ea typeface="Calibri" pitchFamily="34" charset="-122"/>
                  <a:cs typeface="Calibri" pitchFamily="34" charset="-120"/>
                </a:rPr>
                <a:t>CONCEPT</a:t>
              </a:r>
              <a:endParaRPr lang="en-US" sz="1100" dirty="0"/>
            </a:p>
          </p:txBody>
        </p:sp>
        <p:sp>
          <p:nvSpPr>
            <p:cNvPr id="3" name="Text 1"/>
            <p:cNvSpPr/>
            <p:nvPr/>
          </p:nvSpPr>
          <p:spPr>
            <a:xfrm>
              <a:off x="548640" y="548640"/>
              <a:ext cx="11064240" cy="868680"/>
            </a:xfrm>
            <a:prstGeom prst="rect">
              <a:avLst/>
            </a:prstGeom>
            <a:noFill/>
            <a:ln/>
          </p:spPr>
          <p:txBody>
            <a:bodyPr wrap="square" lIns="0" tIns="0" rIns="0" bIns="0" rtlCol="0" anchor="t">
              <a:normAutofit/>
            </a:bodyPr>
            <a:lstStyle/>
            <a:p>
              <a:pPr marL="0" indent="0">
                <a:buNone/>
              </a:pPr>
              <a:r>
                <a:rPr lang="en-US" sz="2600" b="1" dirty="0">
                  <a:solidFill>
                    <a:srgbClr val="1C2026"/>
                  </a:solidFill>
                  <a:latin typeface="Avenir Next LT Pro" pitchFamily="34" charset="0"/>
                  <a:ea typeface="Avenir Next LT Pro" pitchFamily="34" charset="-122"/>
                  <a:cs typeface="Avenir Next LT Pro" pitchFamily="34" charset="-120"/>
                </a:rPr>
                <a:t>ADHA pushes density, data rate and power beyond today’s multi-part press-fit connectors</a:t>
              </a:r>
              <a:endParaRPr lang="en-US" sz="2600" dirty="0"/>
            </a:p>
          </p:txBody>
        </p:sp>
        <p:sp>
          <p:nvSpPr>
            <p:cNvPr id="4" name="Text 2"/>
            <p:cNvSpPr/>
            <p:nvPr/>
          </p:nvSpPr>
          <p:spPr>
            <a:xfrm>
              <a:off x="548640" y="6446520"/>
              <a:ext cx="8229600" cy="274320"/>
            </a:xfrm>
            <a:prstGeom prst="rect">
              <a:avLst/>
            </a:prstGeom>
            <a:noFill/>
            <a:ln/>
          </p:spPr>
          <p:txBody>
            <a:bodyPr wrap="square" lIns="0" tIns="0" rIns="0" bIns="0" rtlCol="0" anchor="ctr"/>
            <a:lstStyle/>
            <a:p>
              <a:pPr marL="0" indent="0">
                <a:buNone/>
              </a:pPr>
              <a:r>
                <a:rPr lang="en-US" sz="900" dirty="0">
                  <a:solidFill>
                    <a:srgbClr val="9AA0A8"/>
                  </a:solidFill>
                  <a:latin typeface="Calibri" pitchFamily="34" charset="0"/>
                  <a:ea typeface="Calibri" pitchFamily="34" charset="-122"/>
                  <a:cs typeface="Calibri" pitchFamily="34" charset="-120"/>
                </a:rPr>
                <a:t>SPCD 2026  ·  </a:t>
              </a:r>
              <a:r>
                <a:rPr lang="en-US" sz="900" dirty="0">
                  <a:solidFill>
                    <a:srgbClr val="9AA0A8"/>
                  </a:solidFill>
                  <a:latin typeface="Avenir Next LT Pro" pitchFamily="34" charset="0"/>
                  <a:ea typeface="Avenir Next LT Pro" pitchFamily="34" charset="-122"/>
                  <a:cs typeface="Avenir Next LT Pro" pitchFamily="34" charset="-120"/>
                </a:rPr>
                <a:t>HYPERBITS™</a:t>
              </a:r>
              <a:r>
                <a:rPr lang="en-US" sz="900" dirty="0">
                  <a:solidFill>
                    <a:srgbClr val="9AA0A8"/>
                  </a:solidFill>
                  <a:latin typeface="Calibri" pitchFamily="34" charset="0"/>
                  <a:ea typeface="Calibri" pitchFamily="34" charset="-122"/>
                  <a:cs typeface="Calibri" pitchFamily="34" charset="-120"/>
                </a:rPr>
                <a:t>  ·  Performance Interconnect SAS</a:t>
              </a:r>
              <a:endParaRPr lang="en-US" sz="900" dirty="0"/>
            </a:p>
          </p:txBody>
        </p:sp>
        <p:sp>
          <p:nvSpPr>
            <p:cNvPr id="5" name="Text 3"/>
            <p:cNvSpPr/>
            <p:nvPr/>
          </p:nvSpPr>
          <p:spPr>
            <a:xfrm>
              <a:off x="11155680" y="6446520"/>
              <a:ext cx="502920" cy="274320"/>
            </a:xfrm>
            <a:prstGeom prst="rect">
              <a:avLst/>
            </a:prstGeom>
            <a:noFill/>
            <a:ln/>
          </p:spPr>
          <p:txBody>
            <a:bodyPr wrap="square" lIns="0" tIns="0" rIns="0" bIns="0" rtlCol="0" anchor="ctr"/>
            <a:lstStyle/>
            <a:p>
              <a:pPr marL="0" indent="0" algn="r">
                <a:buNone/>
              </a:pPr>
              <a:r>
                <a:rPr lang="en-US" sz="900" dirty="0">
                  <a:solidFill>
                    <a:srgbClr val="9AA0A8"/>
                  </a:solidFill>
                  <a:latin typeface="Calibri" pitchFamily="34" charset="0"/>
                  <a:ea typeface="Calibri" pitchFamily="34" charset="-122"/>
                  <a:cs typeface="Calibri" pitchFamily="34" charset="-120"/>
                </a:rPr>
                <a:t>3</a:t>
              </a:r>
              <a:endParaRPr lang="en-US" sz="900" dirty="0"/>
            </a:p>
          </p:txBody>
        </p:sp>
        <p:sp>
          <p:nvSpPr>
            <p:cNvPr id="6" name="Shape 4"/>
            <p:cNvSpPr/>
            <p:nvPr/>
          </p:nvSpPr>
          <p:spPr>
            <a:xfrm>
              <a:off x="548640" y="1645920"/>
              <a:ext cx="3566160" cy="3840480"/>
            </a:xfrm>
            <a:prstGeom prst="rect">
              <a:avLst/>
            </a:prstGeom>
            <a:solidFill>
              <a:srgbClr val="FFFFFF"/>
            </a:solidFill>
            <a:ln w="9525">
              <a:solidFill>
                <a:srgbClr val="D9D7D2"/>
              </a:solidFill>
              <a:prstDash val="solid"/>
            </a:ln>
          </p:spPr>
          <p:txBody>
            <a:bodyPr/>
            <a:lstStyle/>
            <a:p>
              <a:endParaRPr lang="en-CA"/>
            </a:p>
          </p:txBody>
        </p:sp>
        <p:sp>
          <p:nvSpPr>
            <p:cNvPr id="7" name="Text 5"/>
            <p:cNvSpPr/>
            <p:nvPr/>
          </p:nvSpPr>
          <p:spPr>
            <a:xfrm>
              <a:off x="777240" y="1828800"/>
              <a:ext cx="3200400" cy="365760"/>
            </a:xfrm>
            <a:prstGeom prst="rect">
              <a:avLst/>
            </a:prstGeom>
            <a:noFill/>
            <a:ln/>
          </p:spPr>
          <p:txBody>
            <a:bodyPr wrap="square" lIns="0" tIns="0" rIns="0" bIns="0" rtlCol="0" anchor="ctr"/>
            <a:lstStyle/>
            <a:p>
              <a:pPr marL="0" indent="0">
                <a:buNone/>
              </a:pPr>
              <a:r>
                <a:rPr lang="en-US" sz="1500" b="1" dirty="0">
                  <a:solidFill>
                    <a:srgbClr val="1C2026"/>
                  </a:solidFill>
                  <a:latin typeface="Avenir Next LT Pro" pitchFamily="34" charset="0"/>
                  <a:ea typeface="Avenir Next LT Pro" pitchFamily="34" charset="-122"/>
                  <a:cs typeface="Avenir Next LT Pro" pitchFamily="34" charset="-120"/>
                </a:rPr>
                <a:t>What ADHA systems demand</a:t>
              </a:r>
              <a:endParaRPr lang="en-US" sz="1500" dirty="0"/>
            </a:p>
          </p:txBody>
        </p:sp>
        <p:sp>
          <p:nvSpPr>
            <p:cNvPr id="8" name="Text 6"/>
            <p:cNvSpPr/>
            <p:nvPr/>
          </p:nvSpPr>
          <p:spPr>
            <a:xfrm>
              <a:off x="777240" y="2331720"/>
              <a:ext cx="3154680" cy="301752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rgbClr val="1C2026"/>
                  </a:solidFill>
                  <a:latin typeface="Calibri" pitchFamily="34" charset="0"/>
                  <a:ea typeface="Calibri" pitchFamily="34" charset="-122"/>
                  <a:cs typeface="Calibri" pitchFamily="34" charset="-120"/>
                </a:rPr>
                <a:t>Higher interconnect density per slot</a:t>
              </a:r>
              <a:endParaRPr lang="en-US" sz="1400" dirty="0"/>
            </a:p>
            <a:p>
              <a:pPr marL="203200" indent="-203200">
                <a:spcAft>
                  <a:spcPts val="600"/>
                </a:spcAft>
                <a:buSzPct val="100000"/>
                <a:buChar char="•"/>
              </a:pPr>
              <a:r>
                <a:rPr lang="en-US" sz="1400" dirty="0">
                  <a:solidFill>
                    <a:srgbClr val="1C2026"/>
                  </a:solidFill>
                  <a:latin typeface="Calibri" pitchFamily="34" charset="0"/>
                  <a:ea typeface="Calibri" pitchFamily="34" charset="-122"/>
                  <a:cs typeface="Calibri" pitchFamily="34" charset="-120"/>
                </a:rPr>
                <a:t>Multi-Gb/s serial links on the backplane</a:t>
              </a:r>
              <a:endParaRPr lang="en-US" sz="1400" dirty="0"/>
            </a:p>
            <a:p>
              <a:pPr marL="203200" indent="-203200">
                <a:spcAft>
                  <a:spcPts val="600"/>
                </a:spcAft>
                <a:buSzPct val="100000"/>
                <a:buChar char="•"/>
              </a:pPr>
              <a:r>
                <a:rPr lang="en-US" sz="1400" dirty="0">
                  <a:solidFill>
                    <a:srgbClr val="1C2026"/>
                  </a:solidFill>
                  <a:latin typeface="Calibri" pitchFamily="34" charset="0"/>
                  <a:ea typeface="Calibri" pitchFamily="34" charset="-122"/>
                  <a:cs typeface="Calibri" pitchFamily="34" charset="-120"/>
                </a:rPr>
                <a:t>Power delivery through the same interface</a:t>
              </a:r>
              <a:endParaRPr lang="en-US" sz="1400" dirty="0"/>
            </a:p>
            <a:p>
              <a:pPr marL="203200" indent="-203200">
                <a:spcAft>
                  <a:spcPts val="600"/>
                </a:spcAft>
                <a:buSzPct val="100000"/>
                <a:buChar char="•"/>
              </a:pPr>
              <a:r>
                <a:rPr lang="en-US" sz="1400" dirty="0">
                  <a:solidFill>
                    <a:srgbClr val="1C2026"/>
                  </a:solidFill>
                  <a:latin typeface="Calibri" pitchFamily="34" charset="0"/>
                  <a:ea typeface="Calibri" pitchFamily="34" charset="-122"/>
                  <a:cs typeface="Calibri" pitchFamily="34" charset="-120"/>
                </a:rPr>
                <a:t>Guaranteed reliability in severe launch and orbit environments</a:t>
              </a:r>
              <a:endParaRPr lang="en-US" sz="1400" dirty="0"/>
            </a:p>
          </p:txBody>
        </p:sp>
        <p:sp>
          <p:nvSpPr>
            <p:cNvPr id="9" name="Shape 7"/>
            <p:cNvSpPr/>
            <p:nvPr/>
          </p:nvSpPr>
          <p:spPr>
            <a:xfrm>
              <a:off x="4343400" y="1645920"/>
              <a:ext cx="3566160" cy="3840480"/>
            </a:xfrm>
            <a:prstGeom prst="rect">
              <a:avLst/>
            </a:prstGeom>
            <a:solidFill>
              <a:srgbClr val="FFFFFF"/>
            </a:solidFill>
            <a:ln w="9525">
              <a:solidFill>
                <a:srgbClr val="D9D7D2"/>
              </a:solidFill>
              <a:prstDash val="solid"/>
            </a:ln>
          </p:spPr>
          <p:txBody>
            <a:bodyPr/>
            <a:lstStyle/>
            <a:p>
              <a:endParaRPr lang="en-CA"/>
            </a:p>
          </p:txBody>
        </p:sp>
        <p:sp>
          <p:nvSpPr>
            <p:cNvPr id="10" name="Text 8"/>
            <p:cNvSpPr/>
            <p:nvPr/>
          </p:nvSpPr>
          <p:spPr>
            <a:xfrm>
              <a:off x="4572000" y="1828800"/>
              <a:ext cx="3200400" cy="365760"/>
            </a:xfrm>
            <a:prstGeom prst="rect">
              <a:avLst/>
            </a:prstGeom>
            <a:noFill/>
            <a:ln/>
          </p:spPr>
          <p:txBody>
            <a:bodyPr wrap="square" lIns="0" tIns="0" rIns="0" bIns="0" rtlCol="0" anchor="ctr"/>
            <a:lstStyle/>
            <a:p>
              <a:pPr marL="0" indent="0">
                <a:buNone/>
              </a:pPr>
              <a:r>
                <a:rPr lang="en-US" sz="1500" b="1" dirty="0">
                  <a:solidFill>
                    <a:srgbClr val="1C2026"/>
                  </a:solidFill>
                  <a:latin typeface="Avenir Next LT Pro" pitchFamily="34" charset="0"/>
                  <a:ea typeface="Avenir Next LT Pro" pitchFamily="34" charset="-122"/>
                  <a:cs typeface="Avenir Next LT Pro" pitchFamily="34" charset="-120"/>
                </a:rPr>
                <a:t>Limits of press-fit HDR connectors</a:t>
              </a:r>
              <a:endParaRPr lang="en-US" sz="1500" dirty="0"/>
            </a:p>
          </p:txBody>
        </p:sp>
        <p:sp>
          <p:nvSpPr>
            <p:cNvPr id="11" name="Text 9"/>
            <p:cNvSpPr/>
            <p:nvPr/>
          </p:nvSpPr>
          <p:spPr>
            <a:xfrm>
              <a:off x="4572000" y="2331720"/>
              <a:ext cx="3154680" cy="301752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rgbClr val="1C2026"/>
                  </a:solidFill>
                  <a:latin typeface="Calibri" pitchFamily="34" charset="0"/>
                  <a:ea typeface="Calibri" pitchFamily="34" charset="-122"/>
                  <a:cs typeface="Calibri" pitchFamily="34" charset="-120"/>
                </a:rPr>
                <a:t>Multi-part stacks and separate wafers</a:t>
              </a:r>
              <a:endParaRPr lang="en-US" sz="1400" dirty="0"/>
            </a:p>
            <a:p>
              <a:pPr marL="203200" indent="-203200">
                <a:spcAft>
                  <a:spcPts val="600"/>
                </a:spcAft>
                <a:buSzPct val="100000"/>
                <a:buChar char="•"/>
              </a:pPr>
              <a:r>
                <a:rPr lang="en-US" sz="1400" dirty="0">
                  <a:solidFill>
                    <a:srgbClr val="1C2026"/>
                  </a:solidFill>
                  <a:latin typeface="Calibri" pitchFamily="34" charset="0"/>
                  <a:ea typeface="Calibri" pitchFamily="34" charset="-122"/>
                  <a:cs typeface="Calibri" pitchFamily="34" charset="-120"/>
                </a:rPr>
                <a:t>Special insertion tooling and process</a:t>
              </a:r>
              <a:endParaRPr lang="en-US" sz="1400" dirty="0"/>
            </a:p>
            <a:p>
              <a:pPr marL="203200" indent="-203200">
                <a:spcAft>
                  <a:spcPts val="600"/>
                </a:spcAft>
                <a:buSzPct val="100000"/>
                <a:buChar char="•"/>
              </a:pPr>
              <a:r>
                <a:rPr lang="en-US" sz="1400" dirty="0">
                  <a:solidFill>
                    <a:srgbClr val="1C2026"/>
                  </a:solidFill>
                  <a:latin typeface="Calibri" pitchFamily="34" charset="0"/>
                  <a:ea typeface="Calibri" pitchFamily="34" charset="-122"/>
                  <a:cs typeface="Calibri" pitchFamily="34" charset="-120"/>
                </a:rPr>
                <a:t>PCB pad and barrel deformation</a:t>
              </a:r>
              <a:endParaRPr lang="en-US" sz="1400" dirty="0"/>
            </a:p>
            <a:p>
              <a:pPr marL="203200" indent="-203200">
                <a:spcAft>
                  <a:spcPts val="600"/>
                </a:spcAft>
                <a:buSzPct val="100000"/>
                <a:buChar char="•"/>
              </a:pPr>
              <a:r>
                <a:rPr lang="en-US" sz="1400" dirty="0">
                  <a:solidFill>
                    <a:srgbClr val="1C2026"/>
                  </a:solidFill>
                  <a:latin typeface="Calibri" pitchFamily="34" charset="0"/>
                  <a:ea typeface="Calibri" pitchFamily="34" charset="-122"/>
                  <a:cs typeface="Calibri" pitchFamily="34" charset="-120"/>
                </a:rPr>
                <a:t>Difficult removal and rework</a:t>
              </a:r>
              <a:endParaRPr lang="en-US" sz="1400" dirty="0"/>
            </a:p>
            <a:p>
              <a:pPr marL="203200" indent="-203200">
                <a:spcAft>
                  <a:spcPts val="600"/>
                </a:spcAft>
                <a:buSzPct val="100000"/>
                <a:buChar char="•"/>
              </a:pPr>
              <a:r>
                <a:rPr lang="en-US" sz="1400" dirty="0">
                  <a:solidFill>
                    <a:srgbClr val="1C2026"/>
                  </a:solidFill>
                  <a:latin typeface="Calibri" pitchFamily="34" charset="0"/>
                  <a:ea typeface="Calibri" pitchFamily="34" charset="-122"/>
                  <a:cs typeface="Calibri" pitchFamily="34" charset="-120"/>
                </a:rPr>
                <a:t>Added cost and risk for European integrators</a:t>
              </a:r>
              <a:endParaRPr lang="en-US" sz="1400" dirty="0"/>
            </a:p>
          </p:txBody>
        </p:sp>
        <p:sp>
          <p:nvSpPr>
            <p:cNvPr id="13" name="Shape 10"/>
            <p:cNvSpPr/>
            <p:nvPr/>
          </p:nvSpPr>
          <p:spPr>
            <a:xfrm>
              <a:off x="8138160" y="4526280"/>
              <a:ext cx="3520440" cy="960120"/>
            </a:xfrm>
            <a:prstGeom prst="rect">
              <a:avLst/>
            </a:prstGeom>
            <a:solidFill>
              <a:srgbClr val="F4E3E5"/>
            </a:solidFill>
            <a:ln w="12700">
              <a:solidFill>
                <a:srgbClr val="F4E3E5"/>
              </a:solidFill>
              <a:prstDash val="solid"/>
            </a:ln>
          </p:spPr>
          <p:txBody>
            <a:bodyPr/>
            <a:lstStyle/>
            <a:p>
              <a:endParaRPr lang="en-CA"/>
            </a:p>
          </p:txBody>
        </p:sp>
        <p:sp>
          <p:nvSpPr>
            <p:cNvPr id="14" name="Text 11"/>
            <p:cNvSpPr/>
            <p:nvPr/>
          </p:nvSpPr>
          <p:spPr>
            <a:xfrm>
              <a:off x="8275320" y="4572000"/>
              <a:ext cx="3291840" cy="868680"/>
            </a:xfrm>
            <a:prstGeom prst="rect">
              <a:avLst/>
            </a:prstGeom>
            <a:noFill/>
            <a:ln/>
          </p:spPr>
          <p:txBody>
            <a:bodyPr wrap="square" lIns="0" tIns="0" rIns="0" bIns="0" rtlCol="0" anchor="ctr"/>
            <a:lstStyle/>
            <a:p>
              <a:pPr marL="0" indent="0">
                <a:buNone/>
              </a:pPr>
              <a:r>
                <a:rPr lang="en-US" sz="1100" b="1" dirty="0">
                  <a:solidFill>
                    <a:srgbClr val="1C2026"/>
                  </a:solidFill>
                  <a:latin typeface="Calibri" pitchFamily="34" charset="0"/>
                  <a:ea typeface="Calibri" pitchFamily="34" charset="-122"/>
                  <a:cs typeface="Calibri" pitchFamily="34" charset="-120"/>
                </a:rPr>
                <a:t>ESA ARTES AT 5C.461</a:t>
              </a:r>
              <a:endParaRPr lang="en-US" sz="1100" dirty="0"/>
            </a:p>
            <a:p>
              <a:pPr marL="0" indent="0">
                <a:buNone/>
              </a:pPr>
              <a:r>
                <a:rPr lang="en-US" sz="1100" dirty="0">
                  <a:solidFill>
                    <a:srgbClr val="1C2026"/>
                  </a:solidFill>
                  <a:latin typeface="Calibri" pitchFamily="34" charset="0"/>
                  <a:ea typeface="Calibri" pitchFamily="34" charset="-122"/>
                  <a:cs typeface="Calibri" pitchFamily="34" charset="-120"/>
                </a:rPr>
                <a:t>Alter Technology France (prime) · Performance Interconnect (sub) · CNES support · contract signed 12 Dec 2023</a:t>
              </a:r>
              <a:endParaRPr lang="en-US" sz="1100" dirty="0"/>
            </a:p>
          </p:txBody>
        </p:sp>
        <p:sp>
          <p:nvSpPr>
            <p:cNvPr id="15" name="Text 12"/>
            <p:cNvSpPr/>
            <p:nvPr/>
          </p:nvSpPr>
          <p:spPr>
            <a:xfrm>
              <a:off x="548640" y="5760720"/>
              <a:ext cx="10972800" cy="365760"/>
            </a:xfrm>
            <a:prstGeom prst="rect">
              <a:avLst/>
            </a:prstGeom>
            <a:noFill/>
            <a:ln/>
          </p:spPr>
          <p:txBody>
            <a:bodyPr wrap="square" lIns="0" tIns="0" rIns="0" bIns="0" rtlCol="0" anchor="ctr"/>
            <a:lstStyle/>
            <a:p>
              <a:pPr marL="0" indent="0">
                <a:buNone/>
              </a:pPr>
              <a:r>
                <a:rPr lang="en-US" sz="1500" b="1" dirty="0">
                  <a:solidFill>
                    <a:srgbClr val="A3162B"/>
                  </a:solidFill>
                  <a:latin typeface="Calibri" pitchFamily="34" charset="0"/>
                  <a:ea typeface="Calibri" pitchFamily="34" charset="-122"/>
                  <a:cs typeface="Calibri" pitchFamily="34" charset="-120"/>
                </a:rPr>
                <a:t>Goal: a European, sovereign high-performance alternative for ADHA backplanes.</a:t>
              </a:r>
              <a:endParaRPr lang="en-US" sz="1500" dirty="0"/>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7F5"/>
        </a:solidFill>
        <a:effectLst/>
      </p:bgPr>
    </p:bg>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57346D2A-8E21-61D2-D8F3-2BFE4C4119D1}"/>
              </a:ext>
            </a:extLst>
          </p:cNvPr>
          <p:cNvGrpSpPr/>
          <p:nvPr/>
        </p:nvGrpSpPr>
        <p:grpSpPr>
          <a:xfrm>
            <a:off x="548640" y="292608"/>
            <a:ext cx="11237974" cy="6428232"/>
            <a:chOff x="548640" y="292608"/>
            <a:chExt cx="11237974" cy="6428232"/>
          </a:xfrm>
        </p:grpSpPr>
        <p:sp>
          <p:nvSpPr>
            <p:cNvPr id="2" name="Text 0"/>
            <p:cNvSpPr/>
            <p:nvPr/>
          </p:nvSpPr>
          <p:spPr>
            <a:xfrm>
              <a:off x="548640" y="292608"/>
              <a:ext cx="8229600" cy="274320"/>
            </a:xfrm>
            <a:prstGeom prst="rect">
              <a:avLst/>
            </a:prstGeom>
            <a:noFill/>
            <a:ln/>
          </p:spPr>
          <p:txBody>
            <a:bodyPr wrap="square" lIns="0" tIns="0" rIns="0" bIns="0" rtlCol="0" anchor="ctr"/>
            <a:lstStyle/>
            <a:p>
              <a:pPr marL="0" indent="0">
                <a:buNone/>
              </a:pPr>
              <a:r>
                <a:rPr lang="en-US" sz="1100" b="1" kern="0" spc="300" dirty="0">
                  <a:solidFill>
                    <a:srgbClr val="A3162B"/>
                  </a:solidFill>
                  <a:latin typeface="Calibri" pitchFamily="34" charset="0"/>
                  <a:ea typeface="Calibri" pitchFamily="34" charset="-122"/>
                  <a:cs typeface="Calibri" pitchFamily="34" charset="-120"/>
                </a:rPr>
                <a:t>CONCEPT</a:t>
              </a:r>
              <a:endParaRPr lang="en-US" sz="1100" dirty="0"/>
            </a:p>
          </p:txBody>
        </p:sp>
        <p:sp>
          <p:nvSpPr>
            <p:cNvPr id="3" name="Text 1"/>
            <p:cNvSpPr/>
            <p:nvPr/>
          </p:nvSpPr>
          <p:spPr>
            <a:xfrm>
              <a:off x="548640" y="548640"/>
              <a:ext cx="11064240" cy="868680"/>
            </a:xfrm>
            <a:prstGeom prst="rect">
              <a:avLst/>
            </a:prstGeom>
            <a:noFill/>
            <a:ln/>
          </p:spPr>
          <p:txBody>
            <a:bodyPr wrap="square" lIns="0" tIns="0" rIns="0" bIns="0" rtlCol="0" anchor="t">
              <a:normAutofit/>
            </a:bodyPr>
            <a:lstStyle/>
            <a:p>
              <a:pPr marL="0" indent="0">
                <a:buNone/>
              </a:pPr>
              <a:r>
                <a:rPr lang="en-US" sz="2600" b="1" dirty="0">
                  <a:solidFill>
                    <a:srgbClr val="1C2026"/>
                  </a:solidFill>
                  <a:latin typeface="Avenir Next LT Pro" pitchFamily="34" charset="0"/>
                  <a:ea typeface="Avenir Next LT Pro" pitchFamily="34" charset="-122"/>
                  <a:cs typeface="Avenir Next LT Pro" pitchFamily="34" charset="-120"/>
                </a:rPr>
                <a:t>HYPERBITS™: one body that mounts tool-less on the daughter card and blind-mates to the backplane</a:t>
              </a:r>
              <a:endParaRPr lang="en-US" sz="2600" dirty="0"/>
            </a:p>
          </p:txBody>
        </p:sp>
        <p:sp>
          <p:nvSpPr>
            <p:cNvPr id="4" name="Text 2"/>
            <p:cNvSpPr/>
            <p:nvPr/>
          </p:nvSpPr>
          <p:spPr>
            <a:xfrm>
              <a:off x="548640" y="6446520"/>
              <a:ext cx="8229600" cy="274320"/>
            </a:xfrm>
            <a:prstGeom prst="rect">
              <a:avLst/>
            </a:prstGeom>
            <a:noFill/>
            <a:ln/>
          </p:spPr>
          <p:txBody>
            <a:bodyPr wrap="square" lIns="0" tIns="0" rIns="0" bIns="0" rtlCol="0" anchor="ctr"/>
            <a:lstStyle/>
            <a:p>
              <a:pPr marL="0" indent="0">
                <a:buNone/>
              </a:pPr>
              <a:r>
                <a:rPr lang="en-US" sz="900" dirty="0">
                  <a:solidFill>
                    <a:srgbClr val="9AA0A8"/>
                  </a:solidFill>
                  <a:latin typeface="Calibri" pitchFamily="34" charset="0"/>
                  <a:ea typeface="Calibri" pitchFamily="34" charset="-122"/>
                  <a:cs typeface="Calibri" pitchFamily="34" charset="-120"/>
                </a:rPr>
                <a:t>SPCD 2026  ·  </a:t>
              </a:r>
              <a:r>
                <a:rPr lang="en-US" sz="900" dirty="0">
                  <a:solidFill>
                    <a:srgbClr val="9AA0A8"/>
                  </a:solidFill>
                  <a:latin typeface="Avenir Next LT Pro" pitchFamily="34" charset="0"/>
                  <a:ea typeface="Avenir Next LT Pro" pitchFamily="34" charset="-122"/>
                  <a:cs typeface="Avenir Next LT Pro" pitchFamily="34" charset="-120"/>
                </a:rPr>
                <a:t>HYPERBITS™</a:t>
              </a:r>
              <a:r>
                <a:rPr lang="en-US" sz="900" dirty="0">
                  <a:solidFill>
                    <a:srgbClr val="9AA0A8"/>
                  </a:solidFill>
                  <a:latin typeface="Calibri" pitchFamily="34" charset="0"/>
                  <a:ea typeface="Calibri" pitchFamily="34" charset="-122"/>
                  <a:cs typeface="Calibri" pitchFamily="34" charset="-120"/>
                </a:rPr>
                <a:t>  ·  Performance Interconnect SAS</a:t>
              </a:r>
              <a:endParaRPr lang="en-US" sz="900" dirty="0"/>
            </a:p>
          </p:txBody>
        </p:sp>
        <p:sp>
          <p:nvSpPr>
            <p:cNvPr id="5" name="Text 3"/>
            <p:cNvSpPr/>
            <p:nvPr/>
          </p:nvSpPr>
          <p:spPr>
            <a:xfrm>
              <a:off x="11155680" y="6446520"/>
              <a:ext cx="502920" cy="274320"/>
            </a:xfrm>
            <a:prstGeom prst="rect">
              <a:avLst/>
            </a:prstGeom>
            <a:noFill/>
            <a:ln/>
          </p:spPr>
          <p:txBody>
            <a:bodyPr wrap="square" lIns="0" tIns="0" rIns="0" bIns="0" rtlCol="0" anchor="ctr"/>
            <a:lstStyle/>
            <a:p>
              <a:pPr marL="0" indent="0" algn="r">
                <a:buNone/>
              </a:pPr>
              <a:r>
                <a:rPr lang="en-US" sz="900" dirty="0">
                  <a:solidFill>
                    <a:srgbClr val="9AA0A8"/>
                  </a:solidFill>
                  <a:latin typeface="Calibri" pitchFamily="34" charset="0"/>
                  <a:ea typeface="Calibri" pitchFamily="34" charset="-122"/>
                  <a:cs typeface="Calibri" pitchFamily="34" charset="-120"/>
                </a:rPr>
                <a:t>4</a:t>
              </a:r>
              <a:endParaRPr lang="en-US" sz="900" dirty="0"/>
            </a:p>
          </p:txBody>
        </p:sp>
        <p:sp>
          <p:nvSpPr>
            <p:cNvPr id="6" name="Shape 4"/>
            <p:cNvSpPr/>
            <p:nvPr/>
          </p:nvSpPr>
          <p:spPr>
            <a:xfrm>
              <a:off x="694944" y="1460346"/>
              <a:ext cx="3968496" cy="4928952"/>
            </a:xfrm>
            <a:prstGeom prst="rect">
              <a:avLst/>
            </a:prstGeom>
            <a:solidFill>
              <a:srgbClr val="FFFFFF"/>
            </a:solidFill>
            <a:ln w="9525">
              <a:solidFill>
                <a:srgbClr val="D9D7D2"/>
              </a:solidFill>
              <a:prstDash val="solid"/>
            </a:ln>
          </p:spPr>
          <p:txBody>
            <a:bodyPr/>
            <a:lstStyle/>
            <a:p>
              <a:endParaRPr lang="en-CA"/>
            </a:p>
          </p:txBody>
        </p:sp>
        <p:sp>
          <p:nvSpPr>
            <p:cNvPr id="8" name="Shape 5"/>
            <p:cNvSpPr/>
            <p:nvPr/>
          </p:nvSpPr>
          <p:spPr>
            <a:xfrm>
              <a:off x="4956048" y="2054900"/>
              <a:ext cx="2569464" cy="3571159"/>
            </a:xfrm>
            <a:prstGeom prst="rect">
              <a:avLst/>
            </a:prstGeom>
            <a:solidFill>
              <a:srgbClr val="FFFFFF"/>
            </a:solidFill>
            <a:ln w="9525">
              <a:solidFill>
                <a:srgbClr val="D9D7D2"/>
              </a:solidFill>
              <a:prstDash val="solid"/>
            </a:ln>
          </p:spPr>
          <p:txBody>
            <a:bodyPr/>
            <a:lstStyle/>
            <a:p>
              <a:endParaRPr lang="en-CA"/>
            </a:p>
          </p:txBody>
        </p:sp>
        <p:pic>
          <p:nvPicPr>
            <p:cNvPr id="9" name="Image 1" descr="img/conn_kit.jpg"/>
            <p:cNvPicPr>
              <a:picLocks noChangeAspect="1"/>
            </p:cNvPicPr>
            <p:nvPr/>
          </p:nvPicPr>
          <p:blipFill>
            <a:blip r:embed="rId3"/>
            <a:stretch>
              <a:fillRect/>
            </a:stretch>
          </p:blipFill>
          <p:spPr>
            <a:xfrm>
              <a:off x="4983480" y="2082332"/>
              <a:ext cx="2514600" cy="3516295"/>
            </a:xfrm>
            <a:prstGeom prst="rect">
              <a:avLst/>
            </a:prstGeom>
          </p:spPr>
        </p:pic>
        <p:sp>
          <p:nvSpPr>
            <p:cNvPr id="10" name="Text 6"/>
            <p:cNvSpPr/>
            <p:nvPr/>
          </p:nvSpPr>
          <p:spPr>
            <a:xfrm>
              <a:off x="7818120" y="1645920"/>
              <a:ext cx="3840480" cy="274320"/>
            </a:xfrm>
            <a:prstGeom prst="rect">
              <a:avLst/>
            </a:prstGeom>
            <a:noFill/>
            <a:ln/>
          </p:spPr>
          <p:txBody>
            <a:bodyPr wrap="square" lIns="0" tIns="0" rIns="0" bIns="0" rtlCol="0" anchor="ctr"/>
            <a:lstStyle/>
            <a:p>
              <a:pPr marL="0" indent="0">
                <a:buNone/>
              </a:pPr>
              <a:r>
                <a:rPr lang="en-US" sz="1200" b="1" dirty="0">
                  <a:solidFill>
                    <a:srgbClr val="A3162B"/>
                  </a:solidFill>
                  <a:latin typeface="Calibri" pitchFamily="34" charset="0"/>
                  <a:ea typeface="Calibri" pitchFamily="34" charset="-122"/>
                  <a:cs typeface="Calibri" pitchFamily="34" charset="-120"/>
                </a:rPr>
                <a:t>Single body</a:t>
              </a:r>
              <a:endParaRPr lang="en-US" sz="1200" dirty="0"/>
            </a:p>
          </p:txBody>
        </p:sp>
        <p:sp>
          <p:nvSpPr>
            <p:cNvPr id="11" name="Text 7"/>
            <p:cNvSpPr/>
            <p:nvPr/>
          </p:nvSpPr>
          <p:spPr>
            <a:xfrm>
              <a:off x="7818120" y="1920240"/>
              <a:ext cx="3840480" cy="384048"/>
            </a:xfrm>
            <a:prstGeom prst="rect">
              <a:avLst/>
            </a:prstGeom>
            <a:noFill/>
            <a:ln/>
          </p:spPr>
          <p:txBody>
            <a:bodyPr wrap="square" lIns="0" tIns="0" rIns="0" bIns="0" rtlCol="0" anchor="t"/>
            <a:lstStyle/>
            <a:p>
              <a:pPr marL="0" indent="0">
                <a:buNone/>
              </a:pPr>
              <a:r>
                <a:rPr lang="en-US" sz="1400" dirty="0">
                  <a:solidFill>
                    <a:srgbClr val="1C2026"/>
                  </a:solidFill>
                  <a:latin typeface="Calibri" pitchFamily="34" charset="0"/>
                  <a:ea typeface="Calibri" pitchFamily="34" charset="-122"/>
                  <a:cs typeface="Calibri" pitchFamily="34" charset="-120"/>
                </a:rPr>
                <a:t>No separate wafers or multi-part stack</a:t>
              </a:r>
              <a:endParaRPr lang="en-US" sz="1400" dirty="0"/>
            </a:p>
          </p:txBody>
        </p:sp>
        <p:sp>
          <p:nvSpPr>
            <p:cNvPr id="12" name="Text 8"/>
            <p:cNvSpPr/>
            <p:nvPr/>
          </p:nvSpPr>
          <p:spPr>
            <a:xfrm>
              <a:off x="7818120" y="2377440"/>
              <a:ext cx="3840480" cy="274320"/>
            </a:xfrm>
            <a:prstGeom prst="rect">
              <a:avLst/>
            </a:prstGeom>
            <a:noFill/>
            <a:ln/>
          </p:spPr>
          <p:txBody>
            <a:bodyPr wrap="square" lIns="0" tIns="0" rIns="0" bIns="0" rtlCol="0" anchor="ctr"/>
            <a:lstStyle/>
            <a:p>
              <a:pPr marL="0" indent="0">
                <a:buNone/>
              </a:pPr>
              <a:r>
                <a:rPr lang="en-US" sz="1200" b="1" dirty="0">
                  <a:solidFill>
                    <a:srgbClr val="A3162B"/>
                  </a:solidFill>
                  <a:latin typeface="Calibri" pitchFamily="34" charset="0"/>
                  <a:ea typeface="Calibri" pitchFamily="34" charset="-122"/>
                  <a:cs typeface="Calibri" pitchFamily="34" charset="-120"/>
                </a:rPr>
                <a:t>Signal architecture</a:t>
              </a:r>
              <a:endParaRPr lang="en-US" sz="1200" dirty="0"/>
            </a:p>
          </p:txBody>
        </p:sp>
        <p:sp>
          <p:nvSpPr>
            <p:cNvPr id="13" name="Text 9"/>
            <p:cNvSpPr/>
            <p:nvPr/>
          </p:nvSpPr>
          <p:spPr>
            <a:xfrm>
              <a:off x="7818120" y="2651760"/>
              <a:ext cx="3840480" cy="384048"/>
            </a:xfrm>
            <a:prstGeom prst="rect">
              <a:avLst/>
            </a:prstGeom>
            <a:noFill/>
            <a:ln/>
          </p:spPr>
          <p:txBody>
            <a:bodyPr wrap="square" lIns="0" tIns="0" rIns="0" bIns="0" rtlCol="0" anchor="t"/>
            <a:lstStyle/>
            <a:p>
              <a:pPr marL="0" indent="0">
                <a:buNone/>
              </a:pPr>
              <a:r>
                <a:rPr lang="en-US" sz="1400" dirty="0">
                  <a:solidFill>
                    <a:srgbClr val="1C2026"/>
                  </a:solidFill>
                  <a:latin typeface="Calibri" pitchFamily="34" charset="0"/>
                  <a:ea typeface="Calibri" pitchFamily="34" charset="-122"/>
                  <a:cs typeface="Calibri" pitchFamily="34" charset="-120"/>
                </a:rPr>
                <a:t>Derived from CompactPCI Serial Space</a:t>
              </a:r>
              <a:endParaRPr lang="en-US" sz="1400" dirty="0"/>
            </a:p>
          </p:txBody>
        </p:sp>
        <p:sp>
          <p:nvSpPr>
            <p:cNvPr id="14" name="Text 10"/>
            <p:cNvSpPr/>
            <p:nvPr/>
          </p:nvSpPr>
          <p:spPr>
            <a:xfrm>
              <a:off x="7818120" y="3108960"/>
              <a:ext cx="3840480" cy="274320"/>
            </a:xfrm>
            <a:prstGeom prst="rect">
              <a:avLst/>
            </a:prstGeom>
            <a:noFill/>
            <a:ln/>
          </p:spPr>
          <p:txBody>
            <a:bodyPr wrap="square" lIns="0" tIns="0" rIns="0" bIns="0" rtlCol="0" anchor="ctr"/>
            <a:lstStyle/>
            <a:p>
              <a:pPr marL="0" indent="0">
                <a:buNone/>
              </a:pPr>
              <a:r>
                <a:rPr lang="en-US" sz="1200" b="1" dirty="0">
                  <a:solidFill>
                    <a:srgbClr val="A3162B"/>
                  </a:solidFill>
                  <a:latin typeface="Calibri" pitchFamily="34" charset="0"/>
                  <a:ea typeface="Calibri" pitchFamily="34" charset="-122"/>
                  <a:cs typeface="Calibri" pitchFamily="34" charset="-120"/>
                </a:rPr>
                <a:t>Termination</a:t>
              </a:r>
              <a:endParaRPr lang="en-US" sz="1200" dirty="0"/>
            </a:p>
          </p:txBody>
        </p:sp>
        <p:sp>
          <p:nvSpPr>
            <p:cNvPr id="15" name="Text 11"/>
            <p:cNvSpPr/>
            <p:nvPr/>
          </p:nvSpPr>
          <p:spPr>
            <a:xfrm>
              <a:off x="7818120" y="3383280"/>
              <a:ext cx="3840480" cy="384048"/>
            </a:xfrm>
            <a:prstGeom prst="rect">
              <a:avLst/>
            </a:prstGeom>
            <a:noFill/>
            <a:ln/>
          </p:spPr>
          <p:txBody>
            <a:bodyPr wrap="square" lIns="0" tIns="0" rIns="0" bIns="0" rtlCol="0" anchor="t"/>
            <a:lstStyle/>
            <a:p>
              <a:pPr marL="0" indent="0">
                <a:buNone/>
              </a:pPr>
              <a:r>
                <a:rPr lang="en-US" sz="1400" dirty="0">
                  <a:solidFill>
                    <a:srgbClr val="1C2026"/>
                  </a:solidFill>
                  <a:latin typeface="Calibri" pitchFamily="34" charset="0"/>
                  <a:ea typeface="Calibri" pitchFamily="34" charset="-122"/>
                  <a:cs typeface="Calibri" pitchFamily="34" charset="-120"/>
                </a:rPr>
                <a:t>S‑FECT™ solderless pins instead of press-fit</a:t>
              </a:r>
              <a:endParaRPr lang="en-US" sz="1400" dirty="0"/>
            </a:p>
          </p:txBody>
        </p:sp>
        <p:sp>
          <p:nvSpPr>
            <p:cNvPr id="16" name="Text 12"/>
            <p:cNvSpPr/>
            <p:nvPr/>
          </p:nvSpPr>
          <p:spPr>
            <a:xfrm>
              <a:off x="7818120" y="3840480"/>
              <a:ext cx="3840480" cy="274320"/>
            </a:xfrm>
            <a:prstGeom prst="rect">
              <a:avLst/>
            </a:prstGeom>
            <a:noFill/>
            <a:ln/>
          </p:spPr>
          <p:txBody>
            <a:bodyPr wrap="square" lIns="0" tIns="0" rIns="0" bIns="0" rtlCol="0" anchor="ctr"/>
            <a:lstStyle/>
            <a:p>
              <a:pPr marL="0" indent="0">
                <a:buNone/>
              </a:pPr>
              <a:r>
                <a:rPr lang="en-US" sz="1200" b="1" dirty="0">
                  <a:solidFill>
                    <a:srgbClr val="A3162B"/>
                  </a:solidFill>
                  <a:latin typeface="Calibri" pitchFamily="34" charset="0"/>
                  <a:ea typeface="Calibri" pitchFamily="34" charset="-122"/>
                  <a:cs typeface="Calibri" pitchFamily="34" charset="-120"/>
                </a:rPr>
                <a:t>Mounting</a:t>
              </a:r>
              <a:endParaRPr lang="en-US" sz="1200" dirty="0"/>
            </a:p>
          </p:txBody>
        </p:sp>
        <p:sp>
          <p:nvSpPr>
            <p:cNvPr id="17" name="Text 13"/>
            <p:cNvSpPr/>
            <p:nvPr/>
          </p:nvSpPr>
          <p:spPr>
            <a:xfrm>
              <a:off x="7818120" y="4114800"/>
              <a:ext cx="3840480" cy="384048"/>
            </a:xfrm>
            <a:prstGeom prst="rect">
              <a:avLst/>
            </a:prstGeom>
            <a:noFill/>
            <a:ln/>
          </p:spPr>
          <p:txBody>
            <a:bodyPr wrap="square" lIns="0" tIns="0" rIns="0" bIns="0" rtlCol="0" anchor="t"/>
            <a:lstStyle/>
            <a:p>
              <a:pPr marL="0" indent="0">
                <a:buNone/>
              </a:pPr>
              <a:r>
                <a:rPr lang="en-US" sz="1400" dirty="0">
                  <a:solidFill>
                    <a:srgbClr val="1C2026"/>
                  </a:solidFill>
                  <a:latin typeface="Calibri" pitchFamily="34" charset="0"/>
                  <a:ea typeface="Calibri" pitchFamily="34" charset="-122"/>
                  <a:cs typeface="Calibri" pitchFamily="34" charset="-120"/>
                </a:rPr>
                <a:t>Tool-less on the daughter card; blind-mating to the backplane</a:t>
              </a:r>
              <a:endParaRPr lang="en-US" sz="1400" dirty="0"/>
            </a:p>
          </p:txBody>
        </p:sp>
        <p:sp>
          <p:nvSpPr>
            <p:cNvPr id="18" name="Text 14"/>
            <p:cNvSpPr/>
            <p:nvPr/>
          </p:nvSpPr>
          <p:spPr>
            <a:xfrm>
              <a:off x="7818120" y="4664016"/>
              <a:ext cx="3840480" cy="274320"/>
            </a:xfrm>
            <a:prstGeom prst="rect">
              <a:avLst/>
            </a:prstGeom>
            <a:noFill/>
            <a:ln/>
          </p:spPr>
          <p:txBody>
            <a:bodyPr wrap="square" lIns="0" tIns="0" rIns="0" bIns="0" rtlCol="0" anchor="ctr"/>
            <a:lstStyle/>
            <a:p>
              <a:pPr marL="0" indent="0">
                <a:buNone/>
              </a:pPr>
              <a:r>
                <a:rPr lang="en-US" sz="1200" b="1" dirty="0">
                  <a:solidFill>
                    <a:srgbClr val="A3162B"/>
                  </a:solidFill>
                  <a:latin typeface="Calibri" pitchFamily="34" charset="0"/>
                  <a:ea typeface="Calibri" pitchFamily="34" charset="-122"/>
                  <a:cs typeface="Calibri" pitchFamily="34" charset="-120"/>
                </a:rPr>
                <a:t>Footprint</a:t>
              </a:r>
              <a:endParaRPr lang="en-US" sz="1200" dirty="0"/>
            </a:p>
          </p:txBody>
        </p:sp>
        <p:sp>
          <p:nvSpPr>
            <p:cNvPr id="19" name="Text 15"/>
            <p:cNvSpPr/>
            <p:nvPr/>
          </p:nvSpPr>
          <p:spPr>
            <a:xfrm>
              <a:off x="7818120" y="4938336"/>
              <a:ext cx="3840480" cy="384048"/>
            </a:xfrm>
            <a:prstGeom prst="rect">
              <a:avLst/>
            </a:prstGeom>
            <a:noFill/>
            <a:ln/>
          </p:spPr>
          <p:txBody>
            <a:bodyPr wrap="square" lIns="0" tIns="0" rIns="0" bIns="0" rtlCol="0" anchor="t"/>
            <a:lstStyle/>
            <a:p>
              <a:pPr marL="0" indent="0">
                <a:buNone/>
              </a:pPr>
              <a:r>
                <a:rPr lang="en-US" sz="1400" dirty="0">
                  <a:solidFill>
                    <a:srgbClr val="1C2026"/>
                  </a:solidFill>
                  <a:latin typeface="Calibri" pitchFamily="34" charset="0"/>
                  <a:ea typeface="Calibri" pitchFamily="34" charset="-122"/>
                  <a:cs typeface="Calibri" pitchFamily="34" charset="-120"/>
                </a:rPr>
                <a:t>Compatible with existing press-fit patterns</a:t>
              </a:r>
              <a:endParaRPr lang="en-US" sz="1400" dirty="0"/>
            </a:p>
          </p:txBody>
        </p:sp>
        <p:sp>
          <p:nvSpPr>
            <p:cNvPr id="20" name="Text 16"/>
            <p:cNvSpPr/>
            <p:nvPr/>
          </p:nvSpPr>
          <p:spPr>
            <a:xfrm>
              <a:off x="7818120" y="5303520"/>
              <a:ext cx="3840480" cy="274320"/>
            </a:xfrm>
            <a:prstGeom prst="rect">
              <a:avLst/>
            </a:prstGeom>
            <a:noFill/>
            <a:ln/>
          </p:spPr>
          <p:txBody>
            <a:bodyPr wrap="square" lIns="0" tIns="0" rIns="0" bIns="0" rtlCol="0" anchor="ctr"/>
            <a:lstStyle/>
            <a:p>
              <a:pPr marL="0" indent="0">
                <a:buNone/>
              </a:pPr>
              <a:r>
                <a:rPr lang="en-US" sz="1200" b="1" dirty="0">
                  <a:solidFill>
                    <a:srgbClr val="A3162B"/>
                  </a:solidFill>
                  <a:latin typeface="Calibri" pitchFamily="34" charset="0"/>
                  <a:ea typeface="Calibri" pitchFamily="34" charset="-122"/>
                  <a:cs typeface="Calibri" pitchFamily="34" charset="-120"/>
                </a:rPr>
                <a:t>Variants tested</a:t>
              </a:r>
              <a:endParaRPr lang="en-US" sz="1200" dirty="0"/>
            </a:p>
          </p:txBody>
        </p:sp>
        <p:sp>
          <p:nvSpPr>
            <p:cNvPr id="21" name="Text 17"/>
            <p:cNvSpPr/>
            <p:nvPr/>
          </p:nvSpPr>
          <p:spPr>
            <a:xfrm>
              <a:off x="7818119" y="5577840"/>
              <a:ext cx="3968495" cy="384048"/>
            </a:xfrm>
            <a:prstGeom prst="rect">
              <a:avLst/>
            </a:prstGeom>
            <a:noFill/>
            <a:ln/>
          </p:spPr>
          <p:txBody>
            <a:bodyPr wrap="square" lIns="0" tIns="0" rIns="0" bIns="0" rtlCol="0" anchor="t"/>
            <a:lstStyle/>
            <a:p>
              <a:pPr marL="0" indent="0">
                <a:buNone/>
              </a:pPr>
              <a:r>
                <a:rPr lang="en-US" sz="1400" dirty="0">
                  <a:solidFill>
                    <a:srgbClr val="1C2026"/>
                  </a:solidFill>
                  <a:latin typeface="Calibri" pitchFamily="34" charset="0"/>
                  <a:ea typeface="Calibri" pitchFamily="34" charset="-122"/>
                  <a:cs typeface="Calibri" pitchFamily="34" charset="-120"/>
                </a:rPr>
                <a:t>HDR 8-row signal and 6-row power, 12 positions (A–L)</a:t>
              </a:r>
              <a:endParaRPr lang="en-US" sz="1400" dirty="0"/>
            </a:p>
          </p:txBody>
        </p:sp>
        <p:pic>
          <p:nvPicPr>
            <p:cNvPr id="23" name="Picture 22">
              <a:extLst>
                <a:ext uri="{FF2B5EF4-FFF2-40B4-BE49-F238E27FC236}">
                  <a16:creationId xmlns:a16="http://schemas.microsoft.com/office/drawing/2014/main" id="{7C7D5D6F-A422-CDBF-7BC6-F0D005AA0903}"/>
                </a:ext>
              </a:extLst>
            </p:cNvPr>
            <p:cNvPicPr>
              <a:picLocks noChangeAspect="1"/>
            </p:cNvPicPr>
            <p:nvPr/>
          </p:nvPicPr>
          <p:blipFill>
            <a:blip r:embed="rId4"/>
            <a:stretch>
              <a:fillRect/>
            </a:stretch>
          </p:blipFill>
          <p:spPr>
            <a:xfrm>
              <a:off x="758952" y="1512759"/>
              <a:ext cx="3840479" cy="4796601"/>
            </a:xfrm>
            <a:prstGeom prst="rect">
              <a:avLst/>
            </a:prstGeom>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7F5"/>
        </a:solidFill>
        <a:effectLst/>
      </p:bgPr>
    </p:bg>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8A5C12BD-3D33-E010-A895-E9E844CAD63F}"/>
              </a:ext>
            </a:extLst>
          </p:cNvPr>
          <p:cNvGrpSpPr/>
          <p:nvPr/>
        </p:nvGrpSpPr>
        <p:grpSpPr>
          <a:xfrm>
            <a:off x="457200" y="292608"/>
            <a:ext cx="11247120" cy="6428232"/>
            <a:chOff x="457200" y="292608"/>
            <a:chExt cx="11247120" cy="6428232"/>
          </a:xfrm>
        </p:grpSpPr>
        <p:sp>
          <p:nvSpPr>
            <p:cNvPr id="2" name="Text 0"/>
            <p:cNvSpPr/>
            <p:nvPr/>
          </p:nvSpPr>
          <p:spPr>
            <a:xfrm>
              <a:off x="548640" y="292608"/>
              <a:ext cx="8229600" cy="274320"/>
            </a:xfrm>
            <a:prstGeom prst="rect">
              <a:avLst/>
            </a:prstGeom>
            <a:noFill/>
            <a:ln/>
          </p:spPr>
          <p:txBody>
            <a:bodyPr wrap="square" lIns="0" tIns="0" rIns="0" bIns="0" rtlCol="0" anchor="ctr"/>
            <a:lstStyle/>
            <a:p>
              <a:pPr marL="0" indent="0">
                <a:buNone/>
              </a:pPr>
              <a:r>
                <a:rPr lang="en-US" sz="1100" b="1" kern="0" spc="300" dirty="0">
                  <a:solidFill>
                    <a:srgbClr val="A3162B"/>
                  </a:solidFill>
                  <a:latin typeface="Calibri" pitchFamily="34" charset="0"/>
                  <a:ea typeface="Calibri" pitchFamily="34" charset="-122"/>
                  <a:cs typeface="Calibri" pitchFamily="34" charset="-120"/>
                </a:rPr>
                <a:t>CONCEPT · HOW IT WORKS</a:t>
              </a:r>
              <a:endParaRPr lang="en-US" sz="1100" dirty="0"/>
            </a:p>
          </p:txBody>
        </p:sp>
        <p:sp>
          <p:nvSpPr>
            <p:cNvPr id="3" name="Text 1"/>
            <p:cNvSpPr/>
            <p:nvPr/>
          </p:nvSpPr>
          <p:spPr>
            <a:xfrm>
              <a:off x="548640" y="548640"/>
              <a:ext cx="11064240" cy="868680"/>
            </a:xfrm>
            <a:prstGeom prst="rect">
              <a:avLst/>
            </a:prstGeom>
            <a:noFill/>
            <a:ln/>
          </p:spPr>
          <p:txBody>
            <a:bodyPr wrap="square" lIns="0" tIns="0" rIns="0" bIns="0" rtlCol="0" anchor="t">
              <a:normAutofit/>
            </a:bodyPr>
            <a:lstStyle/>
            <a:p>
              <a:pPr marL="0" indent="0">
                <a:buNone/>
              </a:pPr>
              <a:r>
                <a:rPr lang="en-US" sz="2600" b="1" dirty="0">
                  <a:solidFill>
                    <a:srgbClr val="1C2026"/>
                  </a:solidFill>
                  <a:latin typeface="Avenir Next LT Pro" pitchFamily="34" charset="0"/>
                  <a:ea typeface="Avenir Next LT Pro" pitchFamily="34" charset="-122"/>
                  <a:cs typeface="Avenir Next LT Pro" pitchFamily="34" charset="-120"/>
                </a:rPr>
                <a:t>S‑FECT™: a slide-fit contact that presses directly into the plated hole</a:t>
              </a:r>
              <a:endParaRPr lang="en-US" sz="2600" dirty="0"/>
            </a:p>
          </p:txBody>
        </p:sp>
        <p:sp>
          <p:nvSpPr>
            <p:cNvPr id="4" name="Text 2"/>
            <p:cNvSpPr/>
            <p:nvPr/>
          </p:nvSpPr>
          <p:spPr>
            <a:xfrm>
              <a:off x="548640" y="6446520"/>
              <a:ext cx="8229600" cy="274320"/>
            </a:xfrm>
            <a:prstGeom prst="rect">
              <a:avLst/>
            </a:prstGeom>
            <a:noFill/>
            <a:ln/>
          </p:spPr>
          <p:txBody>
            <a:bodyPr wrap="square" lIns="0" tIns="0" rIns="0" bIns="0" rtlCol="0" anchor="ctr"/>
            <a:lstStyle/>
            <a:p>
              <a:pPr marL="0" indent="0">
                <a:buNone/>
              </a:pPr>
              <a:r>
                <a:rPr lang="en-US" sz="900" dirty="0">
                  <a:solidFill>
                    <a:srgbClr val="9AA0A8"/>
                  </a:solidFill>
                  <a:latin typeface="Calibri" pitchFamily="34" charset="0"/>
                  <a:ea typeface="Calibri" pitchFamily="34" charset="-122"/>
                  <a:cs typeface="Calibri" pitchFamily="34" charset="-120"/>
                </a:rPr>
                <a:t>SPCD 2026  ·  </a:t>
              </a:r>
              <a:r>
                <a:rPr lang="en-US" sz="900" dirty="0">
                  <a:solidFill>
                    <a:srgbClr val="9AA0A8"/>
                  </a:solidFill>
                  <a:latin typeface="Avenir Next LT Pro" pitchFamily="34" charset="0"/>
                  <a:ea typeface="Avenir Next LT Pro" pitchFamily="34" charset="-122"/>
                  <a:cs typeface="Avenir Next LT Pro" pitchFamily="34" charset="-120"/>
                </a:rPr>
                <a:t>HYPERBITS™</a:t>
              </a:r>
              <a:r>
                <a:rPr lang="en-US" sz="900" dirty="0">
                  <a:solidFill>
                    <a:srgbClr val="9AA0A8"/>
                  </a:solidFill>
                  <a:latin typeface="Calibri" pitchFamily="34" charset="0"/>
                  <a:ea typeface="Calibri" pitchFamily="34" charset="-122"/>
                  <a:cs typeface="Calibri" pitchFamily="34" charset="-120"/>
                </a:rPr>
                <a:t>  ·  Performance Interconnect SAS</a:t>
              </a:r>
              <a:endParaRPr lang="en-US" sz="900" dirty="0"/>
            </a:p>
          </p:txBody>
        </p:sp>
        <p:sp>
          <p:nvSpPr>
            <p:cNvPr id="5" name="Text 3"/>
            <p:cNvSpPr/>
            <p:nvPr/>
          </p:nvSpPr>
          <p:spPr>
            <a:xfrm>
              <a:off x="11155680" y="6446520"/>
              <a:ext cx="502920" cy="274320"/>
            </a:xfrm>
            <a:prstGeom prst="rect">
              <a:avLst/>
            </a:prstGeom>
            <a:noFill/>
            <a:ln/>
          </p:spPr>
          <p:txBody>
            <a:bodyPr wrap="square" lIns="0" tIns="0" rIns="0" bIns="0" rtlCol="0" anchor="ctr"/>
            <a:lstStyle/>
            <a:p>
              <a:pPr marL="0" indent="0" algn="r">
                <a:buNone/>
              </a:pPr>
              <a:r>
                <a:rPr lang="en-US" sz="900" dirty="0">
                  <a:solidFill>
                    <a:srgbClr val="9AA0A8"/>
                  </a:solidFill>
                  <a:latin typeface="Calibri" pitchFamily="34" charset="0"/>
                  <a:ea typeface="Calibri" pitchFamily="34" charset="-122"/>
                  <a:cs typeface="Calibri" pitchFamily="34" charset="-120"/>
                </a:rPr>
                <a:t>5</a:t>
              </a:r>
              <a:endParaRPr lang="en-US" sz="900" dirty="0"/>
            </a:p>
          </p:txBody>
        </p:sp>
        <p:sp>
          <p:nvSpPr>
            <p:cNvPr id="6" name="Shape 4"/>
            <p:cNvSpPr/>
            <p:nvPr/>
          </p:nvSpPr>
          <p:spPr>
            <a:xfrm>
              <a:off x="521208" y="1270960"/>
              <a:ext cx="3895344" cy="3588589"/>
            </a:xfrm>
            <a:prstGeom prst="rect">
              <a:avLst/>
            </a:prstGeom>
            <a:solidFill>
              <a:srgbClr val="FFFFFF"/>
            </a:solidFill>
            <a:ln w="9525">
              <a:solidFill>
                <a:srgbClr val="D9D7D2"/>
              </a:solidFill>
              <a:prstDash val="solid"/>
            </a:ln>
          </p:spPr>
          <p:txBody>
            <a:bodyPr/>
            <a:lstStyle/>
            <a:p>
              <a:endParaRPr lang="en-CA"/>
            </a:p>
          </p:txBody>
        </p:sp>
        <p:sp>
          <p:nvSpPr>
            <p:cNvPr id="8" name="Text 5"/>
            <p:cNvSpPr/>
            <p:nvPr/>
          </p:nvSpPr>
          <p:spPr>
            <a:xfrm>
              <a:off x="457200" y="4831102"/>
              <a:ext cx="3840480" cy="274320"/>
            </a:xfrm>
            <a:prstGeom prst="rect">
              <a:avLst/>
            </a:prstGeom>
            <a:noFill/>
            <a:ln/>
          </p:spPr>
          <p:txBody>
            <a:bodyPr wrap="square" lIns="0" tIns="0" rIns="0" bIns="0" rtlCol="0" anchor="ctr"/>
            <a:lstStyle/>
            <a:p>
              <a:pPr marL="0" indent="0" algn="ctr">
                <a:buNone/>
              </a:pPr>
              <a:r>
                <a:rPr lang="en-US" sz="1000" dirty="0">
                  <a:solidFill>
                    <a:srgbClr val="5E636B"/>
                  </a:solidFill>
                  <a:latin typeface="Calibri" pitchFamily="34" charset="0"/>
                  <a:ea typeface="Calibri" pitchFamily="34" charset="-122"/>
                  <a:cs typeface="Calibri" pitchFamily="34" charset="-120"/>
                </a:rPr>
                <a:t>Slide-fit pin engages the plated through-hole</a:t>
              </a:r>
              <a:endParaRPr lang="en-US" sz="1000" dirty="0"/>
            </a:p>
          </p:txBody>
        </p:sp>
        <p:sp>
          <p:nvSpPr>
            <p:cNvPr id="9" name="Shape 6"/>
            <p:cNvSpPr/>
            <p:nvPr/>
          </p:nvSpPr>
          <p:spPr>
            <a:xfrm>
              <a:off x="4544568" y="2666978"/>
              <a:ext cx="3803904" cy="2164124"/>
            </a:xfrm>
            <a:prstGeom prst="rect">
              <a:avLst/>
            </a:prstGeom>
            <a:solidFill>
              <a:srgbClr val="FFFFFF"/>
            </a:solidFill>
            <a:ln w="9525">
              <a:solidFill>
                <a:srgbClr val="D9D7D2"/>
              </a:solidFill>
              <a:prstDash val="solid"/>
            </a:ln>
          </p:spPr>
          <p:txBody>
            <a:bodyPr/>
            <a:lstStyle/>
            <a:p>
              <a:endParaRPr lang="en-CA"/>
            </a:p>
          </p:txBody>
        </p:sp>
        <p:pic>
          <p:nvPicPr>
            <p:cNvPr id="10" name="Image 1" descr="img/sfect_compare.png"/>
            <p:cNvPicPr>
              <a:picLocks noChangeAspect="1"/>
            </p:cNvPicPr>
            <p:nvPr/>
          </p:nvPicPr>
          <p:blipFill>
            <a:blip r:embed="rId3"/>
            <a:stretch>
              <a:fillRect/>
            </a:stretch>
          </p:blipFill>
          <p:spPr>
            <a:xfrm>
              <a:off x="4572000" y="2694410"/>
              <a:ext cx="3749040" cy="2109260"/>
            </a:xfrm>
            <a:prstGeom prst="rect">
              <a:avLst/>
            </a:prstGeom>
          </p:spPr>
        </p:pic>
        <p:sp>
          <p:nvSpPr>
            <p:cNvPr id="11" name="Text 7"/>
            <p:cNvSpPr/>
            <p:nvPr/>
          </p:nvSpPr>
          <p:spPr>
            <a:xfrm>
              <a:off x="4572000" y="4913398"/>
              <a:ext cx="3749040" cy="274320"/>
            </a:xfrm>
            <a:prstGeom prst="rect">
              <a:avLst/>
            </a:prstGeom>
            <a:noFill/>
            <a:ln/>
          </p:spPr>
          <p:txBody>
            <a:bodyPr wrap="square" lIns="0" tIns="0" rIns="0" bIns="0" rtlCol="0" anchor="ctr"/>
            <a:lstStyle/>
            <a:p>
              <a:pPr marL="0" indent="0" algn="ctr">
                <a:buNone/>
              </a:pPr>
              <a:r>
                <a:rPr lang="en-US" sz="1000" dirty="0">
                  <a:solidFill>
                    <a:srgbClr val="5E636B"/>
                  </a:solidFill>
                  <a:latin typeface="Calibri" pitchFamily="34" charset="0"/>
                  <a:ea typeface="Calibri" pitchFamily="34" charset="-122"/>
                  <a:cs typeface="Calibri" pitchFamily="34" charset="-120"/>
                </a:rPr>
                <a:t>Same principle as qualified external-pressure contacts</a:t>
              </a:r>
              <a:endParaRPr lang="en-US" sz="1000" dirty="0"/>
            </a:p>
          </p:txBody>
        </p:sp>
        <p:sp>
          <p:nvSpPr>
            <p:cNvPr id="12" name="Text 8"/>
            <p:cNvSpPr/>
            <p:nvPr/>
          </p:nvSpPr>
          <p:spPr>
            <a:xfrm>
              <a:off x="8595360" y="1645920"/>
              <a:ext cx="3108960" cy="640080"/>
            </a:xfrm>
            <a:prstGeom prst="rect">
              <a:avLst/>
            </a:prstGeom>
            <a:noFill/>
            <a:ln/>
          </p:spPr>
          <p:txBody>
            <a:bodyPr wrap="square" lIns="0" tIns="0" rIns="0" bIns="0" rtlCol="0" anchor="t"/>
            <a:lstStyle/>
            <a:p>
              <a:pPr marL="0" indent="0">
                <a:buNone/>
              </a:pPr>
              <a:r>
                <a:rPr lang="en-US" sz="1500" b="1" dirty="0">
                  <a:solidFill>
                    <a:srgbClr val="1C2026"/>
                  </a:solidFill>
                  <a:latin typeface="Avenir Next LT Pro" pitchFamily="34" charset="0"/>
                  <a:ea typeface="Avenir Next LT Pro" pitchFamily="34" charset="-122"/>
                  <a:cs typeface="Avenir Next LT Pro" pitchFamily="34" charset="-120"/>
                </a:rPr>
                <a:t>S‑FECT = Slide-Fit Electrical Contact Termination</a:t>
              </a:r>
              <a:endParaRPr lang="en-US" sz="1500" dirty="0"/>
            </a:p>
          </p:txBody>
        </p:sp>
        <p:sp>
          <p:nvSpPr>
            <p:cNvPr id="13" name="Text 9"/>
            <p:cNvSpPr/>
            <p:nvPr/>
          </p:nvSpPr>
          <p:spPr>
            <a:xfrm>
              <a:off x="8595360" y="2423160"/>
              <a:ext cx="3108960" cy="3474720"/>
            </a:xfrm>
            <a:prstGeom prst="rect">
              <a:avLst/>
            </a:prstGeom>
            <a:noFill/>
            <a:ln/>
          </p:spPr>
          <p:txBody>
            <a:bodyPr wrap="square" lIns="0" tIns="0" rIns="0" bIns="0" rtlCol="0" anchor="t"/>
            <a:lstStyle/>
            <a:p>
              <a:pPr marL="203200" indent="-203200">
                <a:spcAft>
                  <a:spcPts val="600"/>
                </a:spcAft>
                <a:buSzPct val="100000"/>
                <a:buChar char="•"/>
              </a:pPr>
              <a:r>
                <a:rPr lang="en-US" sz="1300" dirty="0">
                  <a:solidFill>
                    <a:srgbClr val="1C2026"/>
                  </a:solidFill>
                  <a:latin typeface="Calibri" pitchFamily="34" charset="0"/>
                  <a:ea typeface="Calibri" pitchFamily="34" charset="-122"/>
                  <a:cs typeface="Calibri" pitchFamily="34" charset="-120"/>
                </a:rPr>
                <a:t>Mechanism akin to contacts qualified to MIL-DTL-39029, GSFC-311 and ESCC-3401</a:t>
              </a:r>
              <a:endParaRPr lang="en-US" sz="1300" dirty="0"/>
            </a:p>
            <a:p>
              <a:pPr marL="203200" indent="-203200">
                <a:spcAft>
                  <a:spcPts val="600"/>
                </a:spcAft>
                <a:buSzPct val="100000"/>
                <a:buChar char="•"/>
              </a:pPr>
              <a:r>
                <a:rPr lang="en-US" sz="1300" dirty="0">
                  <a:solidFill>
                    <a:srgbClr val="1C2026"/>
                  </a:solidFill>
                  <a:latin typeface="Calibri" pitchFamily="34" charset="0"/>
                  <a:ea typeface="Calibri" pitchFamily="34" charset="-122"/>
                  <a:cs typeface="Calibri" pitchFamily="34" charset="-120"/>
                </a:rPr>
                <a:t>Higher normal force, lower and stable contact resistance</a:t>
              </a:r>
              <a:endParaRPr lang="en-US" sz="1300" dirty="0"/>
            </a:p>
            <a:p>
              <a:pPr marL="203200" indent="-203200">
                <a:spcAft>
                  <a:spcPts val="600"/>
                </a:spcAft>
                <a:buSzPct val="100000"/>
                <a:buChar char="•"/>
              </a:pPr>
              <a:r>
                <a:rPr lang="en-US" sz="1300" dirty="0">
                  <a:solidFill>
                    <a:srgbClr val="1C2026"/>
                  </a:solidFill>
                  <a:latin typeface="Calibri" pitchFamily="34" charset="0"/>
                  <a:ea typeface="Calibri" pitchFamily="34" charset="-122"/>
                  <a:cs typeface="Calibri" pitchFamily="34" charset="-120"/>
                </a:rPr>
                <a:t>Zero pad deformation, zero loose particles</a:t>
              </a:r>
              <a:endParaRPr lang="en-US" sz="1300" dirty="0"/>
            </a:p>
            <a:p>
              <a:pPr marL="203200" indent="-203200">
                <a:spcAft>
                  <a:spcPts val="600"/>
                </a:spcAft>
                <a:buSzPct val="100000"/>
                <a:buChar char="•"/>
              </a:pPr>
              <a:r>
                <a:rPr lang="en-US" sz="1300" dirty="0">
                  <a:solidFill>
                    <a:srgbClr val="1C2026"/>
                  </a:solidFill>
                  <a:latin typeface="Calibri" pitchFamily="34" charset="0"/>
                  <a:ea typeface="Calibri" pitchFamily="34" charset="-122"/>
                  <a:cs typeface="Calibri" pitchFamily="34" charset="-120"/>
                </a:rPr>
                <a:t>PCB and connector both reusable</a:t>
              </a:r>
              <a:endParaRPr lang="en-US" sz="1300" dirty="0"/>
            </a:p>
            <a:p>
              <a:pPr marL="203200" indent="-203200">
                <a:spcAft>
                  <a:spcPts val="600"/>
                </a:spcAft>
                <a:buSzPct val="100000"/>
                <a:buChar char="•"/>
              </a:pPr>
              <a:r>
                <a:rPr lang="en-US" sz="1300" dirty="0">
                  <a:solidFill>
                    <a:srgbClr val="1C2026"/>
                  </a:solidFill>
                  <a:latin typeface="Calibri" pitchFamily="34" charset="0"/>
                  <a:ea typeface="Calibri" pitchFamily="34" charset="-122"/>
                  <a:cs typeface="Calibri" pitchFamily="34" charset="-120"/>
                </a:rPr>
                <a:t>International patent pending (GEN2 interface priority 01/09/2024)</a:t>
              </a:r>
              <a:endParaRPr lang="en-US" sz="1300" dirty="0"/>
            </a:p>
          </p:txBody>
        </p:sp>
        <p:pic>
          <p:nvPicPr>
            <p:cNvPr id="15" name="Picture 14">
              <a:extLst>
                <a:ext uri="{FF2B5EF4-FFF2-40B4-BE49-F238E27FC236}">
                  <a16:creationId xmlns:a16="http://schemas.microsoft.com/office/drawing/2014/main" id="{D0FA4E21-1B3B-07FD-AD5C-CF8F8A3F04F3}"/>
                </a:ext>
              </a:extLst>
            </p:cNvPr>
            <p:cNvPicPr>
              <a:picLocks noChangeAspect="1"/>
            </p:cNvPicPr>
            <p:nvPr/>
          </p:nvPicPr>
          <p:blipFill>
            <a:blip r:embed="rId4"/>
            <a:stretch>
              <a:fillRect/>
            </a:stretch>
          </p:blipFill>
          <p:spPr>
            <a:xfrm>
              <a:off x="579120" y="1316853"/>
              <a:ext cx="3785888" cy="3496689"/>
            </a:xfrm>
            <a:prstGeom prst="rect">
              <a:avLst/>
            </a:prstGeom>
          </p:spPr>
        </p:pic>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7F5"/>
        </a:solidFill>
        <a:effectLst/>
      </p:bgPr>
    </p:bg>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88B6B32F-675F-5367-E9AE-7614A9488A9E}"/>
              </a:ext>
            </a:extLst>
          </p:cNvPr>
          <p:cNvGrpSpPr/>
          <p:nvPr/>
        </p:nvGrpSpPr>
        <p:grpSpPr>
          <a:xfrm>
            <a:off x="548640" y="292608"/>
            <a:ext cx="11109960" cy="6428232"/>
            <a:chOff x="548640" y="292608"/>
            <a:chExt cx="11109960" cy="6428232"/>
          </a:xfrm>
        </p:grpSpPr>
        <p:sp>
          <p:nvSpPr>
            <p:cNvPr id="2" name="Text 0"/>
            <p:cNvSpPr/>
            <p:nvPr/>
          </p:nvSpPr>
          <p:spPr>
            <a:xfrm>
              <a:off x="548640" y="292608"/>
              <a:ext cx="8229600" cy="274320"/>
            </a:xfrm>
            <a:prstGeom prst="rect">
              <a:avLst/>
            </a:prstGeom>
            <a:noFill/>
            <a:ln/>
          </p:spPr>
          <p:txBody>
            <a:bodyPr wrap="square" lIns="0" tIns="0" rIns="0" bIns="0" rtlCol="0" anchor="ctr"/>
            <a:lstStyle/>
            <a:p>
              <a:pPr marL="0" indent="0">
                <a:buNone/>
              </a:pPr>
              <a:r>
                <a:rPr lang="en-US" sz="1100" b="1" kern="0" spc="300" dirty="0">
                  <a:solidFill>
                    <a:srgbClr val="A3162B"/>
                  </a:solidFill>
                  <a:latin typeface="Calibri" pitchFamily="34" charset="0"/>
                  <a:ea typeface="Calibri" pitchFamily="34" charset="-122"/>
                  <a:cs typeface="Calibri" pitchFamily="34" charset="-120"/>
                </a:rPr>
                <a:t>CONCEPT · WHAT MAKES IT SPECIAL</a:t>
              </a:r>
              <a:endParaRPr lang="en-US" sz="1100" dirty="0"/>
            </a:p>
          </p:txBody>
        </p:sp>
        <p:sp>
          <p:nvSpPr>
            <p:cNvPr id="3" name="Text 1"/>
            <p:cNvSpPr/>
            <p:nvPr/>
          </p:nvSpPr>
          <p:spPr>
            <a:xfrm>
              <a:off x="548640" y="548640"/>
              <a:ext cx="11064240" cy="868680"/>
            </a:xfrm>
            <a:prstGeom prst="rect">
              <a:avLst/>
            </a:prstGeom>
            <a:noFill/>
            <a:ln/>
          </p:spPr>
          <p:txBody>
            <a:bodyPr wrap="square" lIns="0" tIns="0" rIns="0" bIns="0" rtlCol="0" anchor="t">
              <a:normAutofit/>
            </a:bodyPr>
            <a:lstStyle/>
            <a:p>
              <a:pPr marL="0" indent="0">
                <a:buNone/>
              </a:pPr>
              <a:r>
                <a:rPr lang="en-US" sz="2600" b="1" dirty="0">
                  <a:solidFill>
                    <a:srgbClr val="1C2026"/>
                  </a:solidFill>
                  <a:latin typeface="Avenir Next LT Pro" pitchFamily="34" charset="0"/>
                  <a:ea typeface="Avenir Next LT Pro" pitchFamily="34" charset="-122"/>
                  <a:cs typeface="Avenir Next LT Pro" pitchFamily="34" charset="-120"/>
                </a:rPr>
                <a:t>Removing the separable interface removes the dominant resistance term</a:t>
              </a:r>
              <a:endParaRPr lang="en-US" sz="2600" dirty="0"/>
            </a:p>
          </p:txBody>
        </p:sp>
        <p:sp>
          <p:nvSpPr>
            <p:cNvPr id="4" name="Text 2"/>
            <p:cNvSpPr/>
            <p:nvPr/>
          </p:nvSpPr>
          <p:spPr>
            <a:xfrm>
              <a:off x="548640" y="6446520"/>
              <a:ext cx="8229600" cy="274320"/>
            </a:xfrm>
            <a:prstGeom prst="rect">
              <a:avLst/>
            </a:prstGeom>
            <a:noFill/>
            <a:ln/>
          </p:spPr>
          <p:txBody>
            <a:bodyPr wrap="square" lIns="0" tIns="0" rIns="0" bIns="0" rtlCol="0" anchor="ctr"/>
            <a:lstStyle/>
            <a:p>
              <a:pPr marL="0" indent="0">
                <a:buNone/>
              </a:pPr>
              <a:r>
                <a:rPr lang="en-US" sz="900" dirty="0">
                  <a:solidFill>
                    <a:srgbClr val="9AA0A8"/>
                  </a:solidFill>
                  <a:latin typeface="Calibri" pitchFamily="34" charset="0"/>
                  <a:ea typeface="Calibri" pitchFamily="34" charset="-122"/>
                  <a:cs typeface="Calibri" pitchFamily="34" charset="-120"/>
                </a:rPr>
                <a:t>SPCD 2026  ·  </a:t>
              </a:r>
              <a:r>
                <a:rPr lang="en-US" sz="900" dirty="0">
                  <a:solidFill>
                    <a:srgbClr val="9AA0A8"/>
                  </a:solidFill>
                  <a:latin typeface="Avenir Next LT Pro" pitchFamily="34" charset="0"/>
                  <a:ea typeface="Avenir Next LT Pro" pitchFamily="34" charset="-122"/>
                  <a:cs typeface="Avenir Next LT Pro" pitchFamily="34" charset="-120"/>
                </a:rPr>
                <a:t>HYPERBITS™</a:t>
              </a:r>
              <a:r>
                <a:rPr lang="en-US" sz="900" dirty="0">
                  <a:solidFill>
                    <a:srgbClr val="9AA0A8"/>
                  </a:solidFill>
                  <a:latin typeface="Calibri" pitchFamily="34" charset="0"/>
                  <a:ea typeface="Calibri" pitchFamily="34" charset="-122"/>
                  <a:cs typeface="Calibri" pitchFamily="34" charset="-120"/>
                </a:rPr>
                <a:t>  ·  Performance Interconnect SAS</a:t>
              </a:r>
              <a:endParaRPr lang="en-US" sz="900" dirty="0"/>
            </a:p>
          </p:txBody>
        </p:sp>
        <p:sp>
          <p:nvSpPr>
            <p:cNvPr id="5" name="Text 3"/>
            <p:cNvSpPr/>
            <p:nvPr/>
          </p:nvSpPr>
          <p:spPr>
            <a:xfrm>
              <a:off x="11155680" y="6446520"/>
              <a:ext cx="502920" cy="274320"/>
            </a:xfrm>
            <a:prstGeom prst="rect">
              <a:avLst/>
            </a:prstGeom>
            <a:noFill/>
            <a:ln/>
          </p:spPr>
          <p:txBody>
            <a:bodyPr wrap="square" lIns="0" tIns="0" rIns="0" bIns="0" rtlCol="0" anchor="ctr"/>
            <a:lstStyle/>
            <a:p>
              <a:pPr marL="0" indent="0" algn="r">
                <a:buNone/>
              </a:pPr>
              <a:r>
                <a:rPr lang="en-US" sz="900" dirty="0">
                  <a:solidFill>
                    <a:srgbClr val="9AA0A8"/>
                  </a:solidFill>
                  <a:latin typeface="Calibri" pitchFamily="34" charset="0"/>
                  <a:ea typeface="Calibri" pitchFamily="34" charset="-122"/>
                  <a:cs typeface="Calibri" pitchFamily="34" charset="-120"/>
                </a:rPr>
                <a:t>6</a:t>
              </a:r>
              <a:endParaRPr lang="en-US" sz="900" dirty="0"/>
            </a:p>
          </p:txBody>
        </p:sp>
        <p:sp>
          <p:nvSpPr>
            <p:cNvPr id="6" name="Shape 4"/>
            <p:cNvSpPr/>
            <p:nvPr/>
          </p:nvSpPr>
          <p:spPr>
            <a:xfrm>
              <a:off x="548640" y="1417320"/>
              <a:ext cx="5394960" cy="3246120"/>
            </a:xfrm>
            <a:prstGeom prst="rect">
              <a:avLst/>
            </a:prstGeom>
            <a:solidFill>
              <a:srgbClr val="FFFFFF"/>
            </a:solidFill>
            <a:ln w="9525">
              <a:solidFill>
                <a:srgbClr val="D9D7D2"/>
              </a:solidFill>
              <a:prstDash val="solid"/>
            </a:ln>
          </p:spPr>
          <p:txBody>
            <a:bodyPr/>
            <a:lstStyle/>
            <a:p>
              <a:endParaRPr lang="en-CA"/>
            </a:p>
          </p:txBody>
        </p:sp>
        <p:sp>
          <p:nvSpPr>
            <p:cNvPr id="7" name="Text 5"/>
            <p:cNvSpPr/>
            <p:nvPr/>
          </p:nvSpPr>
          <p:spPr>
            <a:xfrm>
              <a:off x="777240" y="1518534"/>
              <a:ext cx="4937760" cy="365760"/>
            </a:xfrm>
            <a:prstGeom prst="rect">
              <a:avLst/>
            </a:prstGeom>
            <a:noFill/>
            <a:ln/>
          </p:spPr>
          <p:txBody>
            <a:bodyPr wrap="square" lIns="0" tIns="0" rIns="0" bIns="0" rtlCol="0" anchor="ctr"/>
            <a:lstStyle/>
            <a:p>
              <a:pPr marL="0" indent="0">
                <a:buNone/>
              </a:pPr>
              <a:r>
                <a:rPr lang="en-US" sz="1500" b="1" dirty="0">
                  <a:solidFill>
                    <a:srgbClr val="1C2026"/>
                  </a:solidFill>
                  <a:latin typeface="Avenir Next LT Pro" pitchFamily="34" charset="0"/>
                  <a:ea typeface="Avenir Next LT Pro" pitchFamily="34" charset="-122"/>
                  <a:cs typeface="Avenir Next LT Pro" pitchFamily="34" charset="-120"/>
                </a:rPr>
                <a:t>Two-part press-fit system</a:t>
              </a:r>
              <a:endParaRPr lang="en-US" sz="1500" dirty="0"/>
            </a:p>
          </p:txBody>
        </p:sp>
        <p:sp>
          <p:nvSpPr>
            <p:cNvPr id="8" name="Text 6"/>
            <p:cNvSpPr/>
            <p:nvPr/>
          </p:nvSpPr>
          <p:spPr>
            <a:xfrm>
              <a:off x="777240" y="1820457"/>
              <a:ext cx="4937760" cy="548640"/>
            </a:xfrm>
            <a:prstGeom prst="rect">
              <a:avLst/>
            </a:prstGeom>
            <a:noFill/>
            <a:ln/>
          </p:spPr>
          <p:txBody>
            <a:bodyPr wrap="square" lIns="0" tIns="0" rIns="0" bIns="0" rtlCol="0" anchor="ctr"/>
            <a:lstStyle/>
            <a:p>
              <a:pPr marL="0" indent="0">
                <a:buNone/>
              </a:pPr>
              <a:r>
                <a:rPr lang="en-US" sz="2800" b="1" dirty="0">
                  <a:solidFill>
                    <a:srgbClr val="1C2026"/>
                  </a:solidFill>
                  <a:latin typeface="Avenir Next LT Pro" pitchFamily="34" charset="0"/>
                  <a:ea typeface="Avenir Next LT Pro" pitchFamily="34" charset="-122"/>
                  <a:cs typeface="Avenir Next LT Pro" pitchFamily="34" charset="-120"/>
                </a:rPr>
                <a:t>Rt = R1 + R2 + R3</a:t>
              </a:r>
              <a:endParaRPr lang="en-US" sz="2800" dirty="0"/>
            </a:p>
          </p:txBody>
        </p:sp>
        <p:sp>
          <p:nvSpPr>
            <p:cNvPr id="9" name="Text 7"/>
            <p:cNvSpPr/>
            <p:nvPr/>
          </p:nvSpPr>
          <p:spPr>
            <a:xfrm>
              <a:off x="777240" y="2451222"/>
              <a:ext cx="4937760" cy="1280160"/>
            </a:xfrm>
            <a:prstGeom prst="rect">
              <a:avLst/>
            </a:prstGeom>
            <a:noFill/>
            <a:ln/>
          </p:spPr>
          <p:txBody>
            <a:bodyPr wrap="square" lIns="0" tIns="0" rIns="0" bIns="0" rtlCol="0" anchor="t"/>
            <a:lstStyle/>
            <a:p>
              <a:pPr marL="0" indent="0">
                <a:buNone/>
              </a:pPr>
              <a:r>
                <a:rPr lang="en-US" sz="1300" b="1" dirty="0">
                  <a:solidFill>
                    <a:srgbClr val="5E636B"/>
                  </a:solidFill>
                  <a:latin typeface="Calibri" pitchFamily="34" charset="0"/>
                  <a:ea typeface="Calibri" pitchFamily="34" charset="-122"/>
                  <a:cs typeface="Calibri" pitchFamily="34" charset="-120"/>
                </a:rPr>
                <a:t>R1, R3: </a:t>
              </a:r>
              <a:r>
                <a:rPr lang="en-US" sz="1300" dirty="0">
                  <a:solidFill>
                    <a:srgbClr val="5E636B"/>
                  </a:solidFill>
                  <a:latin typeface="Calibri" pitchFamily="34" charset="0"/>
                  <a:ea typeface="Calibri" pitchFamily="34" charset="-122"/>
                  <a:cs typeface="Calibri" pitchFamily="34" charset="-120"/>
                </a:rPr>
                <a:t>press-fit terminations</a:t>
              </a:r>
              <a:endParaRPr lang="en-US" sz="1300" dirty="0"/>
            </a:p>
            <a:p>
              <a:pPr marL="0" indent="0">
                <a:buNone/>
              </a:pPr>
              <a:r>
                <a:rPr lang="en-US" sz="1300" b="1" dirty="0">
                  <a:solidFill>
                    <a:srgbClr val="5E636B"/>
                  </a:solidFill>
                  <a:latin typeface="Calibri" pitchFamily="34" charset="0"/>
                  <a:ea typeface="Calibri" pitchFamily="34" charset="-122"/>
                  <a:cs typeface="Calibri" pitchFamily="34" charset="-120"/>
                </a:rPr>
                <a:t>R2: </a:t>
              </a:r>
              <a:r>
                <a:rPr lang="en-US" sz="1300" dirty="0">
                  <a:solidFill>
                    <a:srgbClr val="5E636B"/>
                  </a:solidFill>
                  <a:latin typeface="Calibri" pitchFamily="34" charset="0"/>
                  <a:ea typeface="Calibri" pitchFamily="34" charset="-122"/>
                  <a:cs typeface="Calibri" pitchFamily="34" charset="-120"/>
                </a:rPr>
                <a:t>separable mating interface, 60–80 mΩ range — kept high because mating force must be limited at high contact count</a:t>
              </a:r>
              <a:endParaRPr lang="en-US" sz="1300" dirty="0"/>
            </a:p>
          </p:txBody>
        </p:sp>
        <p:sp>
          <p:nvSpPr>
            <p:cNvPr id="10" name="Shape 8"/>
            <p:cNvSpPr/>
            <p:nvPr/>
          </p:nvSpPr>
          <p:spPr>
            <a:xfrm>
              <a:off x="6263640" y="1417320"/>
              <a:ext cx="5394960" cy="3246120"/>
            </a:xfrm>
            <a:prstGeom prst="rect">
              <a:avLst/>
            </a:prstGeom>
            <a:solidFill>
              <a:srgbClr val="F4E3E5"/>
            </a:solidFill>
            <a:ln w="9525">
              <a:solidFill>
                <a:srgbClr val="D9D7D2"/>
              </a:solidFill>
              <a:prstDash val="solid"/>
            </a:ln>
          </p:spPr>
          <p:txBody>
            <a:bodyPr/>
            <a:lstStyle/>
            <a:p>
              <a:endParaRPr lang="en-CA"/>
            </a:p>
          </p:txBody>
        </p:sp>
        <p:sp>
          <p:nvSpPr>
            <p:cNvPr id="11" name="Text 9"/>
            <p:cNvSpPr/>
            <p:nvPr/>
          </p:nvSpPr>
          <p:spPr>
            <a:xfrm>
              <a:off x="6492240" y="1518534"/>
              <a:ext cx="4937760" cy="365760"/>
            </a:xfrm>
            <a:prstGeom prst="rect">
              <a:avLst/>
            </a:prstGeom>
            <a:noFill/>
            <a:ln/>
          </p:spPr>
          <p:txBody>
            <a:bodyPr wrap="square" lIns="0" tIns="0" rIns="0" bIns="0" rtlCol="0" anchor="ctr"/>
            <a:lstStyle/>
            <a:p>
              <a:pPr marL="0" indent="0">
                <a:buNone/>
              </a:pPr>
              <a:r>
                <a:rPr lang="en-US" sz="1500" b="1" dirty="0">
                  <a:solidFill>
                    <a:srgbClr val="1C2026"/>
                  </a:solidFill>
                  <a:latin typeface="Avenir Next LT Pro" pitchFamily="34" charset="0"/>
                  <a:ea typeface="Avenir Next LT Pro" pitchFamily="34" charset="-122"/>
                  <a:cs typeface="Avenir Next LT Pro" pitchFamily="34" charset="-120"/>
                </a:rPr>
                <a:t>HYPERBITS™</a:t>
              </a:r>
              <a:r>
                <a:rPr lang="en-US" sz="1500" b="1" dirty="0">
                  <a:solidFill>
                    <a:srgbClr val="1C2026"/>
                  </a:solidFill>
                  <a:latin typeface="Calibri" pitchFamily="34" charset="0"/>
                  <a:ea typeface="Calibri" pitchFamily="34" charset="-122"/>
                  <a:cs typeface="Calibri" pitchFamily="34" charset="-120"/>
                </a:rPr>
                <a:t> single body with S‑FECT™</a:t>
              </a:r>
              <a:endParaRPr lang="en-US" sz="1500" dirty="0"/>
            </a:p>
          </p:txBody>
        </p:sp>
        <p:sp>
          <p:nvSpPr>
            <p:cNvPr id="12" name="Text 10"/>
            <p:cNvSpPr/>
            <p:nvPr/>
          </p:nvSpPr>
          <p:spPr>
            <a:xfrm>
              <a:off x="6492240" y="1820457"/>
              <a:ext cx="4937760" cy="548640"/>
            </a:xfrm>
            <a:prstGeom prst="rect">
              <a:avLst/>
            </a:prstGeom>
            <a:noFill/>
            <a:ln/>
          </p:spPr>
          <p:txBody>
            <a:bodyPr wrap="square" lIns="0" tIns="0" rIns="0" bIns="0" rtlCol="0" anchor="ctr"/>
            <a:lstStyle/>
            <a:p>
              <a:pPr marL="0" indent="0">
                <a:buNone/>
              </a:pPr>
              <a:r>
                <a:rPr lang="en-US" sz="2800" b="1" dirty="0">
                  <a:solidFill>
                    <a:srgbClr val="A3162B"/>
                  </a:solidFill>
                  <a:latin typeface="Avenir Next LT Pro" pitchFamily="34" charset="0"/>
                  <a:ea typeface="Avenir Next LT Pro" pitchFamily="34" charset="-122"/>
                  <a:cs typeface="Avenir Next LT Pro" pitchFamily="34" charset="-120"/>
                </a:rPr>
                <a:t>Rt = R1 + R2</a:t>
              </a:r>
              <a:endParaRPr lang="en-US" sz="2800" dirty="0"/>
            </a:p>
          </p:txBody>
        </p:sp>
        <p:sp>
          <p:nvSpPr>
            <p:cNvPr id="13" name="Text 11"/>
            <p:cNvSpPr/>
            <p:nvPr/>
          </p:nvSpPr>
          <p:spPr>
            <a:xfrm>
              <a:off x="6492240" y="2437037"/>
              <a:ext cx="4937760" cy="1280160"/>
            </a:xfrm>
            <a:prstGeom prst="rect">
              <a:avLst/>
            </a:prstGeom>
            <a:noFill/>
            <a:ln/>
          </p:spPr>
          <p:txBody>
            <a:bodyPr wrap="square" lIns="0" tIns="0" rIns="0" bIns="0" rtlCol="0" anchor="t"/>
            <a:lstStyle/>
            <a:p>
              <a:pPr marL="0" indent="0">
                <a:buNone/>
              </a:pPr>
              <a:r>
                <a:rPr lang="en-US" sz="1300" b="1" dirty="0">
                  <a:solidFill>
                    <a:srgbClr val="1C2026"/>
                  </a:solidFill>
                  <a:latin typeface="Calibri" pitchFamily="34" charset="0"/>
                  <a:ea typeface="Calibri" pitchFamily="34" charset="-122"/>
                  <a:cs typeface="Calibri" pitchFamily="34" charset="-120"/>
                </a:rPr>
                <a:t>R1 = R2 ≤ 5 mΩ</a:t>
              </a:r>
              <a:endParaRPr lang="en-US" sz="1300" dirty="0"/>
            </a:p>
            <a:p>
              <a:pPr marL="0" indent="0">
                <a:buNone/>
              </a:pPr>
              <a:r>
                <a:rPr lang="en-US" sz="1300" dirty="0">
                  <a:solidFill>
                    <a:srgbClr val="1C2026"/>
                  </a:solidFill>
                  <a:latin typeface="Calibri" pitchFamily="34" charset="0"/>
                  <a:ea typeface="Calibri" pitchFamily="34" charset="-122"/>
                  <a:cs typeface="Calibri" pitchFamily="34" charset="-120"/>
                </a:rPr>
                <a:t>Only the two S‑FECT terminations remain: daughter card and backplane. No separable contact interface in the path.</a:t>
              </a:r>
              <a:endParaRPr lang="en-US" sz="1300" dirty="0"/>
            </a:p>
          </p:txBody>
        </p:sp>
        <p:sp>
          <p:nvSpPr>
            <p:cNvPr id="14" name="Shape 12"/>
            <p:cNvSpPr/>
            <p:nvPr/>
          </p:nvSpPr>
          <p:spPr>
            <a:xfrm>
              <a:off x="548640" y="5120640"/>
              <a:ext cx="1737360" cy="868680"/>
            </a:xfrm>
            <a:prstGeom prst="rect">
              <a:avLst/>
            </a:prstGeom>
            <a:solidFill>
              <a:srgbClr val="FFFFFF"/>
            </a:solidFill>
            <a:ln w="9525">
              <a:solidFill>
                <a:srgbClr val="D9D7D2"/>
              </a:solidFill>
              <a:prstDash val="solid"/>
            </a:ln>
          </p:spPr>
          <p:txBody>
            <a:bodyPr/>
            <a:lstStyle/>
            <a:p>
              <a:endParaRPr lang="en-CA"/>
            </a:p>
          </p:txBody>
        </p:sp>
        <p:sp>
          <p:nvSpPr>
            <p:cNvPr id="15" name="Text 13"/>
            <p:cNvSpPr/>
            <p:nvPr/>
          </p:nvSpPr>
          <p:spPr>
            <a:xfrm>
              <a:off x="548640" y="5120640"/>
              <a:ext cx="1737360" cy="868680"/>
            </a:xfrm>
            <a:prstGeom prst="rect">
              <a:avLst/>
            </a:prstGeom>
            <a:noFill/>
            <a:ln/>
          </p:spPr>
          <p:txBody>
            <a:bodyPr wrap="square" lIns="50800" tIns="50800" rIns="50800" bIns="50800" rtlCol="0" anchor="ctr"/>
            <a:lstStyle/>
            <a:p>
              <a:pPr marL="0" indent="0" algn="ctr">
                <a:buNone/>
              </a:pPr>
              <a:r>
                <a:rPr lang="en-US" sz="1300" b="1" dirty="0">
                  <a:solidFill>
                    <a:srgbClr val="1C2026"/>
                  </a:solidFill>
                  <a:latin typeface="Calibri" pitchFamily="34" charset="0"/>
                  <a:ea typeface="Calibri" pitchFamily="34" charset="-122"/>
                  <a:cs typeface="Calibri" pitchFamily="34" charset="-120"/>
                </a:rPr>
                <a:t>Zero special tools</a:t>
              </a:r>
              <a:endParaRPr lang="en-US" sz="1300" dirty="0"/>
            </a:p>
          </p:txBody>
        </p:sp>
        <p:sp>
          <p:nvSpPr>
            <p:cNvPr id="16" name="Shape 14"/>
            <p:cNvSpPr/>
            <p:nvPr/>
          </p:nvSpPr>
          <p:spPr>
            <a:xfrm>
              <a:off x="2414016" y="5120640"/>
              <a:ext cx="1737360" cy="868680"/>
            </a:xfrm>
            <a:prstGeom prst="rect">
              <a:avLst/>
            </a:prstGeom>
            <a:solidFill>
              <a:srgbClr val="FFFFFF"/>
            </a:solidFill>
            <a:ln w="9525">
              <a:solidFill>
                <a:srgbClr val="D9D7D2"/>
              </a:solidFill>
              <a:prstDash val="solid"/>
            </a:ln>
          </p:spPr>
          <p:txBody>
            <a:bodyPr/>
            <a:lstStyle/>
            <a:p>
              <a:endParaRPr lang="en-CA"/>
            </a:p>
          </p:txBody>
        </p:sp>
        <p:sp>
          <p:nvSpPr>
            <p:cNvPr id="17" name="Text 15"/>
            <p:cNvSpPr/>
            <p:nvPr/>
          </p:nvSpPr>
          <p:spPr>
            <a:xfrm>
              <a:off x="2414016" y="5120640"/>
              <a:ext cx="1737360" cy="868680"/>
            </a:xfrm>
            <a:prstGeom prst="rect">
              <a:avLst/>
            </a:prstGeom>
            <a:noFill/>
            <a:ln/>
          </p:spPr>
          <p:txBody>
            <a:bodyPr wrap="square" lIns="50800" tIns="50800" rIns="50800" bIns="50800" rtlCol="0" anchor="ctr"/>
            <a:lstStyle/>
            <a:p>
              <a:pPr marL="0" indent="0" algn="ctr">
                <a:buNone/>
              </a:pPr>
              <a:r>
                <a:rPr lang="en-US" sz="1300" b="1" dirty="0">
                  <a:solidFill>
                    <a:srgbClr val="1C2026"/>
                  </a:solidFill>
                  <a:latin typeface="Calibri" pitchFamily="34" charset="0"/>
                  <a:ea typeface="Calibri" pitchFamily="34" charset="-122"/>
                  <a:cs typeface="Calibri" pitchFamily="34" charset="-120"/>
                </a:rPr>
                <a:t>Zero jet effect</a:t>
              </a:r>
              <a:endParaRPr lang="en-US" sz="1300" dirty="0"/>
            </a:p>
          </p:txBody>
        </p:sp>
        <p:sp>
          <p:nvSpPr>
            <p:cNvPr id="18" name="Shape 16"/>
            <p:cNvSpPr/>
            <p:nvPr/>
          </p:nvSpPr>
          <p:spPr>
            <a:xfrm>
              <a:off x="4279392" y="5120640"/>
              <a:ext cx="1737360" cy="868680"/>
            </a:xfrm>
            <a:prstGeom prst="rect">
              <a:avLst/>
            </a:prstGeom>
            <a:solidFill>
              <a:srgbClr val="FFFFFF"/>
            </a:solidFill>
            <a:ln w="9525">
              <a:solidFill>
                <a:srgbClr val="D9D7D2"/>
              </a:solidFill>
              <a:prstDash val="solid"/>
            </a:ln>
          </p:spPr>
          <p:txBody>
            <a:bodyPr/>
            <a:lstStyle/>
            <a:p>
              <a:endParaRPr lang="en-CA"/>
            </a:p>
          </p:txBody>
        </p:sp>
        <p:sp>
          <p:nvSpPr>
            <p:cNvPr id="19" name="Text 17"/>
            <p:cNvSpPr/>
            <p:nvPr/>
          </p:nvSpPr>
          <p:spPr>
            <a:xfrm>
              <a:off x="4279392" y="5120640"/>
              <a:ext cx="1737360" cy="868680"/>
            </a:xfrm>
            <a:prstGeom prst="rect">
              <a:avLst/>
            </a:prstGeom>
            <a:noFill/>
            <a:ln/>
          </p:spPr>
          <p:txBody>
            <a:bodyPr wrap="square" lIns="50800" tIns="50800" rIns="50800" bIns="50800" rtlCol="0" anchor="ctr"/>
            <a:lstStyle/>
            <a:p>
              <a:pPr marL="0" indent="0" algn="ctr">
                <a:buNone/>
              </a:pPr>
              <a:r>
                <a:rPr lang="en-US" sz="1300" b="1" dirty="0">
                  <a:solidFill>
                    <a:srgbClr val="1C2026"/>
                  </a:solidFill>
                  <a:latin typeface="Calibri" pitchFamily="34" charset="0"/>
                  <a:ea typeface="Calibri" pitchFamily="34" charset="-122"/>
                  <a:cs typeface="Calibri" pitchFamily="34" charset="-120"/>
                </a:rPr>
                <a:t>Zero pad deformation</a:t>
              </a:r>
              <a:endParaRPr lang="en-US" sz="1300" dirty="0"/>
            </a:p>
          </p:txBody>
        </p:sp>
        <p:sp>
          <p:nvSpPr>
            <p:cNvPr id="20" name="Shape 18"/>
            <p:cNvSpPr/>
            <p:nvPr/>
          </p:nvSpPr>
          <p:spPr>
            <a:xfrm>
              <a:off x="6144768" y="5120640"/>
              <a:ext cx="1737360" cy="868680"/>
            </a:xfrm>
            <a:prstGeom prst="rect">
              <a:avLst/>
            </a:prstGeom>
            <a:solidFill>
              <a:srgbClr val="FFFFFF"/>
            </a:solidFill>
            <a:ln w="9525">
              <a:solidFill>
                <a:srgbClr val="D9D7D2"/>
              </a:solidFill>
              <a:prstDash val="solid"/>
            </a:ln>
          </p:spPr>
          <p:txBody>
            <a:bodyPr/>
            <a:lstStyle/>
            <a:p>
              <a:endParaRPr lang="en-CA"/>
            </a:p>
          </p:txBody>
        </p:sp>
        <p:sp>
          <p:nvSpPr>
            <p:cNvPr id="21" name="Text 19"/>
            <p:cNvSpPr/>
            <p:nvPr/>
          </p:nvSpPr>
          <p:spPr>
            <a:xfrm>
              <a:off x="6144768" y="5120640"/>
              <a:ext cx="1737360" cy="868680"/>
            </a:xfrm>
            <a:prstGeom prst="rect">
              <a:avLst/>
            </a:prstGeom>
            <a:noFill/>
            <a:ln/>
          </p:spPr>
          <p:txBody>
            <a:bodyPr wrap="square" lIns="50800" tIns="50800" rIns="50800" bIns="50800" rtlCol="0" anchor="ctr"/>
            <a:lstStyle/>
            <a:p>
              <a:pPr marL="0" indent="0" algn="ctr">
                <a:buNone/>
              </a:pPr>
              <a:r>
                <a:rPr lang="en-US" sz="1300" b="1" dirty="0">
                  <a:solidFill>
                    <a:srgbClr val="1C2026"/>
                  </a:solidFill>
                  <a:latin typeface="Calibri" pitchFamily="34" charset="0"/>
                  <a:ea typeface="Calibri" pitchFamily="34" charset="-122"/>
                  <a:cs typeface="Calibri" pitchFamily="34" charset="-120"/>
                </a:rPr>
                <a:t>Zero loose particles</a:t>
              </a:r>
              <a:endParaRPr lang="en-US" sz="1300" dirty="0"/>
            </a:p>
          </p:txBody>
        </p:sp>
        <p:sp>
          <p:nvSpPr>
            <p:cNvPr id="22" name="Shape 20"/>
            <p:cNvSpPr/>
            <p:nvPr/>
          </p:nvSpPr>
          <p:spPr>
            <a:xfrm>
              <a:off x="8010144" y="5120640"/>
              <a:ext cx="1737360" cy="868680"/>
            </a:xfrm>
            <a:prstGeom prst="rect">
              <a:avLst/>
            </a:prstGeom>
            <a:solidFill>
              <a:srgbClr val="FFFFFF"/>
            </a:solidFill>
            <a:ln w="9525">
              <a:solidFill>
                <a:srgbClr val="D9D7D2"/>
              </a:solidFill>
              <a:prstDash val="solid"/>
            </a:ln>
          </p:spPr>
          <p:txBody>
            <a:bodyPr/>
            <a:lstStyle/>
            <a:p>
              <a:endParaRPr lang="en-CA"/>
            </a:p>
          </p:txBody>
        </p:sp>
        <p:sp>
          <p:nvSpPr>
            <p:cNvPr id="23" name="Text 21"/>
            <p:cNvSpPr/>
            <p:nvPr/>
          </p:nvSpPr>
          <p:spPr>
            <a:xfrm>
              <a:off x="8010144" y="5120640"/>
              <a:ext cx="1737360" cy="868680"/>
            </a:xfrm>
            <a:prstGeom prst="rect">
              <a:avLst/>
            </a:prstGeom>
            <a:noFill/>
            <a:ln/>
          </p:spPr>
          <p:txBody>
            <a:bodyPr wrap="square" lIns="50800" tIns="50800" rIns="50800" bIns="50800" rtlCol="0" anchor="ctr"/>
            <a:lstStyle/>
            <a:p>
              <a:pPr marL="0" indent="0" algn="ctr">
                <a:buNone/>
              </a:pPr>
              <a:r>
                <a:rPr lang="en-US" sz="1300" b="1" dirty="0">
                  <a:solidFill>
                    <a:srgbClr val="1C2026"/>
                  </a:solidFill>
                  <a:latin typeface="Calibri" pitchFamily="34" charset="0"/>
                  <a:ea typeface="Calibri" pitchFamily="34" charset="-122"/>
                  <a:cs typeface="Calibri" pitchFamily="34" charset="-120"/>
                </a:rPr>
                <a:t>Zero inspection</a:t>
              </a:r>
              <a:endParaRPr lang="en-US" sz="1300" dirty="0"/>
            </a:p>
          </p:txBody>
        </p:sp>
        <p:sp>
          <p:nvSpPr>
            <p:cNvPr id="24" name="Shape 22"/>
            <p:cNvSpPr/>
            <p:nvPr/>
          </p:nvSpPr>
          <p:spPr>
            <a:xfrm>
              <a:off x="9875520" y="5120640"/>
              <a:ext cx="1737360" cy="868680"/>
            </a:xfrm>
            <a:prstGeom prst="rect">
              <a:avLst/>
            </a:prstGeom>
            <a:solidFill>
              <a:srgbClr val="FFFFFF"/>
            </a:solidFill>
            <a:ln w="9525">
              <a:solidFill>
                <a:srgbClr val="D9D7D2"/>
              </a:solidFill>
              <a:prstDash val="solid"/>
            </a:ln>
          </p:spPr>
          <p:txBody>
            <a:bodyPr/>
            <a:lstStyle/>
            <a:p>
              <a:endParaRPr lang="en-CA"/>
            </a:p>
          </p:txBody>
        </p:sp>
        <p:sp>
          <p:nvSpPr>
            <p:cNvPr id="25" name="Text 23"/>
            <p:cNvSpPr/>
            <p:nvPr/>
          </p:nvSpPr>
          <p:spPr>
            <a:xfrm>
              <a:off x="9875520" y="5120640"/>
              <a:ext cx="1737360" cy="868680"/>
            </a:xfrm>
            <a:prstGeom prst="rect">
              <a:avLst/>
            </a:prstGeom>
            <a:noFill/>
            <a:ln/>
          </p:spPr>
          <p:txBody>
            <a:bodyPr wrap="square" lIns="50800" tIns="50800" rIns="50800" bIns="50800" rtlCol="0" anchor="ctr"/>
            <a:lstStyle/>
            <a:p>
              <a:pPr marL="0" indent="0" algn="ctr">
                <a:buNone/>
              </a:pPr>
              <a:r>
                <a:rPr lang="en-US" sz="1300" b="1" dirty="0">
                  <a:solidFill>
                    <a:srgbClr val="1C2026"/>
                  </a:solidFill>
                  <a:latin typeface="Calibri" pitchFamily="34" charset="0"/>
                  <a:ea typeface="Calibri" pitchFamily="34" charset="-122"/>
                  <a:cs typeface="Calibri" pitchFamily="34" charset="-120"/>
                </a:rPr>
                <a:t>Same footprint</a:t>
              </a:r>
              <a:endParaRPr lang="en-US" sz="1300" dirty="0"/>
            </a:p>
          </p:txBody>
        </p:sp>
        <p:sp>
          <p:nvSpPr>
            <p:cNvPr id="26" name="Text 24"/>
            <p:cNvSpPr/>
            <p:nvPr/>
          </p:nvSpPr>
          <p:spPr>
            <a:xfrm>
              <a:off x="548640" y="4846320"/>
              <a:ext cx="5486400" cy="274320"/>
            </a:xfrm>
            <a:prstGeom prst="rect">
              <a:avLst/>
            </a:prstGeom>
            <a:noFill/>
            <a:ln/>
          </p:spPr>
          <p:txBody>
            <a:bodyPr wrap="square" lIns="0" tIns="0" rIns="0" bIns="0" rtlCol="0" anchor="ctr"/>
            <a:lstStyle/>
            <a:p>
              <a:pPr marL="0" indent="0">
                <a:buNone/>
              </a:pPr>
              <a:r>
                <a:rPr lang="en-US" sz="1000" dirty="0">
                  <a:solidFill>
                    <a:srgbClr val="5E636B"/>
                  </a:solidFill>
                  <a:latin typeface="Calibri" pitchFamily="34" charset="0"/>
                  <a:ea typeface="Calibri" pitchFamily="34" charset="-122"/>
                  <a:cs typeface="Calibri" pitchFamily="34" charset="-120"/>
                </a:rPr>
                <a:t>Advantages compared with press-fit</a:t>
              </a:r>
              <a:endParaRPr lang="en-US" sz="1000" dirty="0"/>
            </a:p>
          </p:txBody>
        </p:sp>
        <p:pic>
          <p:nvPicPr>
            <p:cNvPr id="28" name="Picture 27">
              <a:extLst>
                <a:ext uri="{FF2B5EF4-FFF2-40B4-BE49-F238E27FC236}">
                  <a16:creationId xmlns:a16="http://schemas.microsoft.com/office/drawing/2014/main" id="{09E700E8-38D6-25AD-0FD9-84F15D8AE9EA}"/>
                </a:ext>
              </a:extLst>
            </p:cNvPr>
            <p:cNvPicPr>
              <a:picLocks noChangeAspect="1"/>
            </p:cNvPicPr>
            <p:nvPr/>
          </p:nvPicPr>
          <p:blipFill>
            <a:blip r:embed="rId3"/>
            <a:stretch>
              <a:fillRect/>
            </a:stretch>
          </p:blipFill>
          <p:spPr>
            <a:xfrm>
              <a:off x="762000" y="3321455"/>
              <a:ext cx="3005684" cy="968837"/>
            </a:xfrm>
            <a:prstGeom prst="rect">
              <a:avLst/>
            </a:prstGeom>
          </p:spPr>
        </p:pic>
        <p:pic>
          <p:nvPicPr>
            <p:cNvPr id="30" name="Picture 29">
              <a:extLst>
                <a:ext uri="{FF2B5EF4-FFF2-40B4-BE49-F238E27FC236}">
                  <a16:creationId xmlns:a16="http://schemas.microsoft.com/office/drawing/2014/main" id="{AA8F09FA-4F54-68B5-04C6-A7FFDDBD2E04}"/>
                </a:ext>
              </a:extLst>
            </p:cNvPr>
            <p:cNvPicPr>
              <a:picLocks noChangeAspect="1"/>
            </p:cNvPicPr>
            <p:nvPr/>
          </p:nvPicPr>
          <p:blipFill>
            <a:blip r:embed="rId4"/>
            <a:stretch>
              <a:fillRect/>
            </a:stretch>
          </p:blipFill>
          <p:spPr>
            <a:xfrm>
              <a:off x="6480738" y="3221964"/>
              <a:ext cx="1761088" cy="1139308"/>
            </a:xfrm>
            <a:prstGeom prst="rect">
              <a:avLst/>
            </a:prstGeom>
          </p:spPr>
        </p:pic>
        <p:pic>
          <p:nvPicPr>
            <p:cNvPr id="32" name="Picture 31">
              <a:extLst>
                <a:ext uri="{FF2B5EF4-FFF2-40B4-BE49-F238E27FC236}">
                  <a16:creationId xmlns:a16="http://schemas.microsoft.com/office/drawing/2014/main" id="{8188D25C-8407-E4AA-BF50-C91CB0FFCF87}"/>
                </a:ext>
              </a:extLst>
            </p:cNvPr>
            <p:cNvPicPr>
              <a:picLocks noChangeAspect="1"/>
            </p:cNvPicPr>
            <p:nvPr/>
          </p:nvPicPr>
          <p:blipFill>
            <a:blip r:embed="rId5"/>
            <a:stretch>
              <a:fillRect/>
            </a:stretch>
          </p:blipFill>
          <p:spPr>
            <a:xfrm>
              <a:off x="8636479" y="3221963"/>
              <a:ext cx="1586468" cy="1221683"/>
            </a:xfrm>
            <a:prstGeom prst="rect">
              <a:avLst/>
            </a:prstGeom>
          </p:spPr>
        </p:pic>
        <p:pic>
          <p:nvPicPr>
            <p:cNvPr id="34" name="Picture 33">
              <a:extLst>
                <a:ext uri="{FF2B5EF4-FFF2-40B4-BE49-F238E27FC236}">
                  <a16:creationId xmlns:a16="http://schemas.microsoft.com/office/drawing/2014/main" id="{437BB8C3-FC33-7269-4E51-992846BDAC33}"/>
                </a:ext>
              </a:extLst>
            </p:cNvPr>
            <p:cNvPicPr>
              <a:picLocks noChangeAspect="1"/>
            </p:cNvPicPr>
            <p:nvPr/>
          </p:nvPicPr>
          <p:blipFill>
            <a:blip r:embed="rId6"/>
            <a:stretch>
              <a:fillRect/>
            </a:stretch>
          </p:blipFill>
          <p:spPr>
            <a:xfrm>
              <a:off x="3807942" y="3346702"/>
              <a:ext cx="2125134" cy="1035228"/>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7F5"/>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57B1BFEC-4A3A-BF09-C42D-26F1E4ACCC01}"/>
              </a:ext>
            </a:extLst>
          </p:cNvPr>
          <p:cNvGrpSpPr/>
          <p:nvPr/>
        </p:nvGrpSpPr>
        <p:grpSpPr>
          <a:xfrm>
            <a:off x="521208" y="292608"/>
            <a:ext cx="11164824" cy="6428232"/>
            <a:chOff x="521208" y="292608"/>
            <a:chExt cx="11164824" cy="6428232"/>
          </a:xfrm>
        </p:grpSpPr>
        <p:sp>
          <p:nvSpPr>
            <p:cNvPr id="2" name="Text 0"/>
            <p:cNvSpPr/>
            <p:nvPr/>
          </p:nvSpPr>
          <p:spPr>
            <a:xfrm>
              <a:off x="548640" y="292608"/>
              <a:ext cx="8229600" cy="274320"/>
            </a:xfrm>
            <a:prstGeom prst="rect">
              <a:avLst/>
            </a:prstGeom>
            <a:noFill/>
            <a:ln/>
          </p:spPr>
          <p:txBody>
            <a:bodyPr wrap="square" lIns="0" tIns="0" rIns="0" bIns="0" rtlCol="0" anchor="ctr"/>
            <a:lstStyle/>
            <a:p>
              <a:pPr marL="0" indent="0">
                <a:buNone/>
              </a:pPr>
              <a:r>
                <a:rPr lang="en-US" sz="1100" b="1" kern="0" spc="300" dirty="0">
                  <a:solidFill>
                    <a:srgbClr val="A3162B"/>
                  </a:solidFill>
                  <a:latin typeface="Calibri" pitchFamily="34" charset="0"/>
                  <a:ea typeface="Calibri" pitchFamily="34" charset="-122"/>
                  <a:cs typeface="Calibri" pitchFamily="34" charset="-120"/>
                </a:rPr>
                <a:t>DEVELOPMENT</a:t>
              </a:r>
              <a:endParaRPr lang="en-US" sz="1100" dirty="0"/>
            </a:p>
          </p:txBody>
        </p:sp>
        <p:sp>
          <p:nvSpPr>
            <p:cNvPr id="3" name="Text 1"/>
            <p:cNvSpPr/>
            <p:nvPr/>
          </p:nvSpPr>
          <p:spPr>
            <a:xfrm>
              <a:off x="548640" y="548640"/>
              <a:ext cx="11064240" cy="868680"/>
            </a:xfrm>
            <a:prstGeom prst="rect">
              <a:avLst/>
            </a:prstGeom>
            <a:noFill/>
            <a:ln/>
          </p:spPr>
          <p:txBody>
            <a:bodyPr wrap="square" lIns="0" tIns="0" rIns="0" bIns="0" rtlCol="0" anchor="t">
              <a:normAutofit/>
            </a:bodyPr>
            <a:lstStyle/>
            <a:p>
              <a:pPr marL="0" indent="0">
                <a:buNone/>
              </a:pPr>
              <a:r>
                <a:rPr lang="en-US" sz="2600" b="1" dirty="0">
                  <a:solidFill>
                    <a:srgbClr val="1C2026"/>
                  </a:solidFill>
                  <a:latin typeface="Avenir Next LT Pro" pitchFamily="34" charset="0"/>
                  <a:ea typeface="Avenir Next LT Pro" pitchFamily="34" charset="-122"/>
                  <a:cs typeface="Avenir Next LT Pro" pitchFamily="34" charset="-120"/>
                </a:rPr>
                <a:t>How the connector is made: stacked internal PCBs, S‑FECT™ pins and a transition plate</a:t>
              </a:r>
              <a:endParaRPr lang="en-US" sz="2600" dirty="0"/>
            </a:p>
          </p:txBody>
        </p:sp>
        <p:sp>
          <p:nvSpPr>
            <p:cNvPr id="4" name="Text 2"/>
            <p:cNvSpPr/>
            <p:nvPr/>
          </p:nvSpPr>
          <p:spPr>
            <a:xfrm>
              <a:off x="548640" y="6446520"/>
              <a:ext cx="8229600" cy="274320"/>
            </a:xfrm>
            <a:prstGeom prst="rect">
              <a:avLst/>
            </a:prstGeom>
            <a:noFill/>
            <a:ln/>
          </p:spPr>
          <p:txBody>
            <a:bodyPr wrap="square" lIns="0" tIns="0" rIns="0" bIns="0" rtlCol="0" anchor="ctr"/>
            <a:lstStyle/>
            <a:p>
              <a:pPr marL="0" indent="0">
                <a:buNone/>
              </a:pPr>
              <a:r>
                <a:rPr lang="en-US" sz="900" dirty="0">
                  <a:solidFill>
                    <a:srgbClr val="9AA0A8"/>
                  </a:solidFill>
                  <a:latin typeface="Calibri" pitchFamily="34" charset="0"/>
                  <a:ea typeface="Calibri" pitchFamily="34" charset="-122"/>
                  <a:cs typeface="Calibri" pitchFamily="34" charset="-120"/>
                </a:rPr>
                <a:t>SPCD 2026  ·  </a:t>
              </a:r>
              <a:r>
                <a:rPr lang="en-US" sz="900" dirty="0">
                  <a:solidFill>
                    <a:srgbClr val="9AA0A8"/>
                  </a:solidFill>
                  <a:latin typeface="Avenir Next LT Pro" pitchFamily="34" charset="0"/>
                  <a:ea typeface="Avenir Next LT Pro" pitchFamily="34" charset="-122"/>
                  <a:cs typeface="Avenir Next LT Pro" pitchFamily="34" charset="-120"/>
                </a:rPr>
                <a:t>HYPERBITS™</a:t>
              </a:r>
              <a:r>
                <a:rPr lang="en-US" sz="900" dirty="0">
                  <a:solidFill>
                    <a:srgbClr val="9AA0A8"/>
                  </a:solidFill>
                  <a:latin typeface="Calibri" pitchFamily="34" charset="0"/>
                  <a:ea typeface="Calibri" pitchFamily="34" charset="-122"/>
                  <a:cs typeface="Calibri" pitchFamily="34" charset="-120"/>
                </a:rPr>
                <a:t>  ·  Performance Interconnect SAS</a:t>
              </a:r>
              <a:endParaRPr lang="en-US" sz="900" dirty="0"/>
            </a:p>
          </p:txBody>
        </p:sp>
        <p:sp>
          <p:nvSpPr>
            <p:cNvPr id="5" name="Text 3"/>
            <p:cNvSpPr/>
            <p:nvPr/>
          </p:nvSpPr>
          <p:spPr>
            <a:xfrm>
              <a:off x="11155680" y="6446520"/>
              <a:ext cx="502920" cy="274320"/>
            </a:xfrm>
            <a:prstGeom prst="rect">
              <a:avLst/>
            </a:prstGeom>
            <a:noFill/>
            <a:ln/>
          </p:spPr>
          <p:txBody>
            <a:bodyPr wrap="square" lIns="0" tIns="0" rIns="0" bIns="0" rtlCol="0" anchor="ctr"/>
            <a:lstStyle/>
            <a:p>
              <a:pPr marL="0" indent="0" algn="r">
                <a:buNone/>
              </a:pPr>
              <a:r>
                <a:rPr lang="en-US" sz="900" dirty="0">
                  <a:solidFill>
                    <a:srgbClr val="9AA0A8"/>
                  </a:solidFill>
                  <a:latin typeface="Calibri" pitchFamily="34" charset="0"/>
                  <a:ea typeface="Calibri" pitchFamily="34" charset="-122"/>
                  <a:cs typeface="Calibri" pitchFamily="34" charset="-120"/>
                </a:rPr>
                <a:t>7</a:t>
              </a:r>
              <a:endParaRPr lang="en-US" sz="900" dirty="0"/>
            </a:p>
          </p:txBody>
        </p:sp>
        <p:sp>
          <p:nvSpPr>
            <p:cNvPr id="6" name="Shape 4"/>
            <p:cNvSpPr/>
            <p:nvPr/>
          </p:nvSpPr>
          <p:spPr>
            <a:xfrm>
              <a:off x="521208" y="1592388"/>
              <a:ext cx="11164824" cy="2941704"/>
            </a:xfrm>
            <a:prstGeom prst="rect">
              <a:avLst/>
            </a:prstGeom>
            <a:solidFill>
              <a:srgbClr val="FFFFFF"/>
            </a:solidFill>
            <a:ln w="9525">
              <a:solidFill>
                <a:srgbClr val="D9D7D2"/>
              </a:solidFill>
              <a:prstDash val="solid"/>
            </a:ln>
          </p:spPr>
          <p:txBody>
            <a:bodyPr/>
            <a:lstStyle/>
            <a:p>
              <a:endParaRPr lang="en-CA"/>
            </a:p>
          </p:txBody>
        </p:sp>
        <p:pic>
          <p:nvPicPr>
            <p:cNvPr id="7" name="Image 0" descr="img/build_photos.png"/>
            <p:cNvPicPr>
              <a:picLocks noChangeAspect="1"/>
            </p:cNvPicPr>
            <p:nvPr/>
          </p:nvPicPr>
          <p:blipFill>
            <a:blip r:embed="rId3"/>
            <a:stretch>
              <a:fillRect/>
            </a:stretch>
          </p:blipFill>
          <p:spPr>
            <a:xfrm>
              <a:off x="548640" y="1619820"/>
              <a:ext cx="11109960" cy="2886840"/>
            </a:xfrm>
            <a:prstGeom prst="rect">
              <a:avLst/>
            </a:prstGeom>
          </p:spPr>
        </p:pic>
        <p:sp>
          <p:nvSpPr>
            <p:cNvPr id="8" name="Text 5"/>
            <p:cNvSpPr/>
            <p:nvPr/>
          </p:nvSpPr>
          <p:spPr>
            <a:xfrm>
              <a:off x="548640" y="4800600"/>
              <a:ext cx="2651760" cy="320040"/>
            </a:xfrm>
            <a:prstGeom prst="rect">
              <a:avLst/>
            </a:prstGeom>
            <a:noFill/>
            <a:ln/>
          </p:spPr>
          <p:txBody>
            <a:bodyPr wrap="square" lIns="0" tIns="0" rIns="0" bIns="0" rtlCol="0" anchor="ctr"/>
            <a:lstStyle/>
            <a:p>
              <a:pPr marL="0" indent="0">
                <a:buNone/>
              </a:pPr>
              <a:r>
                <a:rPr lang="en-US" sz="1400" b="1" dirty="0">
                  <a:solidFill>
                    <a:srgbClr val="A3162B"/>
                  </a:solidFill>
                  <a:latin typeface="Calibri" pitchFamily="34" charset="0"/>
                  <a:ea typeface="Calibri" pitchFamily="34" charset="-122"/>
                  <a:cs typeface="Calibri" pitchFamily="34" charset="-120"/>
                </a:rPr>
                <a:t>One single body</a:t>
              </a:r>
              <a:endParaRPr lang="en-US" sz="1400" dirty="0"/>
            </a:p>
          </p:txBody>
        </p:sp>
        <p:sp>
          <p:nvSpPr>
            <p:cNvPr id="9" name="Text 6"/>
            <p:cNvSpPr/>
            <p:nvPr/>
          </p:nvSpPr>
          <p:spPr>
            <a:xfrm>
              <a:off x="548640" y="5138928"/>
              <a:ext cx="2651760" cy="822960"/>
            </a:xfrm>
            <a:prstGeom prst="rect">
              <a:avLst/>
            </a:prstGeom>
            <a:noFill/>
            <a:ln/>
          </p:spPr>
          <p:txBody>
            <a:bodyPr wrap="square" lIns="0" tIns="0" rIns="0" bIns="0" rtlCol="0" anchor="t"/>
            <a:lstStyle/>
            <a:p>
              <a:pPr marL="0" indent="0">
                <a:buNone/>
              </a:pPr>
              <a:r>
                <a:rPr lang="en-US" sz="1300" dirty="0">
                  <a:solidFill>
                    <a:srgbClr val="1C2026"/>
                  </a:solidFill>
                  <a:latin typeface="Calibri" pitchFamily="34" charset="0"/>
                  <a:ea typeface="Calibri" pitchFamily="34" charset="-122"/>
                  <a:cs typeface="Calibri" pitchFamily="34" charset="-120"/>
                </a:rPr>
                <a:t>Holds all wafers; integral blind-mate guidance</a:t>
              </a:r>
              <a:endParaRPr lang="en-US" sz="1300" dirty="0"/>
            </a:p>
          </p:txBody>
        </p:sp>
        <p:sp>
          <p:nvSpPr>
            <p:cNvPr id="10" name="Text 7"/>
            <p:cNvSpPr/>
            <p:nvPr/>
          </p:nvSpPr>
          <p:spPr>
            <a:xfrm>
              <a:off x="3364992" y="4800600"/>
              <a:ext cx="2651760" cy="320040"/>
            </a:xfrm>
            <a:prstGeom prst="rect">
              <a:avLst/>
            </a:prstGeom>
            <a:noFill/>
            <a:ln/>
          </p:spPr>
          <p:txBody>
            <a:bodyPr wrap="square" lIns="0" tIns="0" rIns="0" bIns="0" rtlCol="0" anchor="ctr"/>
            <a:lstStyle/>
            <a:p>
              <a:pPr marL="0" indent="0">
                <a:buNone/>
              </a:pPr>
              <a:r>
                <a:rPr lang="en-US" sz="1400" b="1" dirty="0">
                  <a:solidFill>
                    <a:srgbClr val="A3162B"/>
                  </a:solidFill>
                  <a:latin typeface="Calibri" pitchFamily="34" charset="0"/>
                  <a:ea typeface="Calibri" pitchFamily="34" charset="-122"/>
                  <a:cs typeface="Calibri" pitchFamily="34" charset="-120"/>
                </a:rPr>
                <a:t>Internal PCB wafers</a:t>
              </a:r>
              <a:endParaRPr lang="en-US" sz="1400" dirty="0"/>
            </a:p>
          </p:txBody>
        </p:sp>
        <p:sp>
          <p:nvSpPr>
            <p:cNvPr id="11" name="Text 8"/>
            <p:cNvSpPr/>
            <p:nvPr/>
          </p:nvSpPr>
          <p:spPr>
            <a:xfrm>
              <a:off x="3364992" y="5138928"/>
              <a:ext cx="2651760" cy="822960"/>
            </a:xfrm>
            <a:prstGeom prst="rect">
              <a:avLst/>
            </a:prstGeom>
            <a:noFill/>
            <a:ln/>
          </p:spPr>
          <p:txBody>
            <a:bodyPr wrap="square" lIns="0" tIns="0" rIns="0" bIns="0" rtlCol="0" anchor="t"/>
            <a:lstStyle/>
            <a:p>
              <a:pPr marL="0" indent="0">
                <a:buNone/>
              </a:pPr>
              <a:r>
                <a:rPr lang="en-US" sz="1300" dirty="0">
                  <a:solidFill>
                    <a:srgbClr val="1C2026"/>
                  </a:solidFill>
                  <a:latin typeface="Calibri" pitchFamily="34" charset="0"/>
                  <a:ea typeface="Calibri" pitchFamily="34" charset="-122"/>
                  <a:cs typeface="Calibri" pitchFamily="34" charset="-120"/>
                </a:rPr>
                <a:t>One per vertical row; controlled-impedance routing through the right angle</a:t>
              </a:r>
              <a:endParaRPr lang="en-US" sz="1300" dirty="0"/>
            </a:p>
          </p:txBody>
        </p:sp>
        <p:sp>
          <p:nvSpPr>
            <p:cNvPr id="12" name="Text 9"/>
            <p:cNvSpPr/>
            <p:nvPr/>
          </p:nvSpPr>
          <p:spPr>
            <a:xfrm>
              <a:off x="6181344" y="4800600"/>
              <a:ext cx="2651760" cy="320040"/>
            </a:xfrm>
            <a:prstGeom prst="rect">
              <a:avLst/>
            </a:prstGeom>
            <a:noFill/>
            <a:ln/>
          </p:spPr>
          <p:txBody>
            <a:bodyPr wrap="square" lIns="0" tIns="0" rIns="0" bIns="0" rtlCol="0" anchor="ctr"/>
            <a:lstStyle/>
            <a:p>
              <a:pPr marL="0" indent="0">
                <a:buNone/>
              </a:pPr>
              <a:r>
                <a:rPr lang="en-US" sz="1400" b="1" dirty="0">
                  <a:solidFill>
                    <a:srgbClr val="A3162B"/>
                  </a:solidFill>
                  <a:latin typeface="Calibri" pitchFamily="34" charset="0"/>
                  <a:ea typeface="Calibri" pitchFamily="34" charset="-122"/>
                  <a:cs typeface="Calibri" pitchFamily="34" charset="-120"/>
                </a:rPr>
                <a:t>S‑FECT™ pins, both ends</a:t>
              </a:r>
              <a:endParaRPr lang="en-US" sz="1400" dirty="0"/>
            </a:p>
          </p:txBody>
        </p:sp>
        <p:sp>
          <p:nvSpPr>
            <p:cNvPr id="13" name="Text 10"/>
            <p:cNvSpPr/>
            <p:nvPr/>
          </p:nvSpPr>
          <p:spPr>
            <a:xfrm>
              <a:off x="6181344" y="5138928"/>
              <a:ext cx="2151773" cy="822960"/>
            </a:xfrm>
            <a:prstGeom prst="rect">
              <a:avLst/>
            </a:prstGeom>
            <a:noFill/>
            <a:ln/>
          </p:spPr>
          <p:txBody>
            <a:bodyPr wrap="square" lIns="0" tIns="0" rIns="0" bIns="0" rtlCol="0" anchor="t"/>
            <a:lstStyle/>
            <a:p>
              <a:pPr marL="0" indent="0">
                <a:buNone/>
              </a:pPr>
              <a:r>
                <a:rPr lang="en-US" sz="1300" dirty="0">
                  <a:solidFill>
                    <a:srgbClr val="1C2026"/>
                  </a:solidFill>
                  <a:latin typeface="Calibri" pitchFamily="34" charset="0"/>
                  <a:ea typeface="Calibri" pitchFamily="34" charset="-122"/>
                  <a:cs typeface="Calibri" pitchFamily="34" charset="-120"/>
                </a:rPr>
                <a:t>Terminates on the daughter card and on the backplane</a:t>
              </a:r>
              <a:endParaRPr lang="en-US" sz="1300" dirty="0"/>
            </a:p>
          </p:txBody>
        </p:sp>
        <p:sp>
          <p:nvSpPr>
            <p:cNvPr id="14" name="Text 11"/>
            <p:cNvSpPr/>
            <p:nvPr/>
          </p:nvSpPr>
          <p:spPr>
            <a:xfrm>
              <a:off x="8997696" y="4800600"/>
              <a:ext cx="2651760" cy="320040"/>
            </a:xfrm>
            <a:prstGeom prst="rect">
              <a:avLst/>
            </a:prstGeom>
            <a:noFill/>
            <a:ln/>
          </p:spPr>
          <p:txBody>
            <a:bodyPr wrap="square" lIns="0" tIns="0" rIns="0" bIns="0" rtlCol="0" anchor="ctr"/>
            <a:lstStyle/>
            <a:p>
              <a:pPr marL="0" indent="0">
                <a:buNone/>
              </a:pPr>
              <a:r>
                <a:rPr lang="en-US" sz="1400" b="1" dirty="0">
                  <a:solidFill>
                    <a:srgbClr val="A3162B"/>
                  </a:solidFill>
                  <a:latin typeface="Calibri" pitchFamily="34" charset="0"/>
                  <a:ea typeface="Calibri" pitchFamily="34" charset="-122"/>
                  <a:cs typeface="Calibri" pitchFamily="34" charset="-120"/>
                </a:rPr>
                <a:t>Alignment / transition plate</a:t>
              </a:r>
              <a:endParaRPr lang="en-US" sz="1400" dirty="0"/>
            </a:p>
          </p:txBody>
        </p:sp>
        <p:sp>
          <p:nvSpPr>
            <p:cNvPr id="15" name="Text 12"/>
            <p:cNvSpPr/>
            <p:nvPr/>
          </p:nvSpPr>
          <p:spPr>
            <a:xfrm>
              <a:off x="8997696" y="5138928"/>
              <a:ext cx="2651760" cy="822960"/>
            </a:xfrm>
            <a:prstGeom prst="rect">
              <a:avLst/>
            </a:prstGeom>
            <a:noFill/>
            <a:ln/>
          </p:spPr>
          <p:txBody>
            <a:bodyPr wrap="square" lIns="0" tIns="0" rIns="0" bIns="0" rtlCol="0" anchor="t"/>
            <a:lstStyle/>
            <a:p>
              <a:pPr marL="0" indent="0">
                <a:buNone/>
              </a:pPr>
              <a:r>
                <a:rPr lang="en-US" sz="1300" dirty="0">
                  <a:solidFill>
                    <a:srgbClr val="1C2026"/>
                  </a:solidFill>
                  <a:latin typeface="Calibri" pitchFamily="34" charset="0"/>
                  <a:ea typeface="Calibri" pitchFamily="34" charset="-122"/>
                  <a:cs typeface="Calibri" pitchFamily="34" charset="-120"/>
                </a:rPr>
                <a:t>Guides pins into the backplane holes during blind-mating</a:t>
              </a:r>
              <a:endParaRPr lang="en-US" sz="1300" dirty="0"/>
            </a:p>
          </p:txBody>
        </p:sp>
        <p:sp>
          <p:nvSpPr>
            <p:cNvPr id="16" name="Text 13"/>
            <p:cNvSpPr/>
            <p:nvPr/>
          </p:nvSpPr>
          <p:spPr>
            <a:xfrm>
              <a:off x="548640" y="6035040"/>
              <a:ext cx="10972800" cy="274320"/>
            </a:xfrm>
            <a:prstGeom prst="rect">
              <a:avLst/>
            </a:prstGeom>
            <a:noFill/>
            <a:ln/>
          </p:spPr>
          <p:txBody>
            <a:bodyPr wrap="square" lIns="0" tIns="0" rIns="0" bIns="0" rtlCol="0" anchor="ctr"/>
            <a:lstStyle/>
            <a:p>
              <a:pPr marL="0" indent="0" algn="l">
                <a:buNone/>
              </a:pPr>
              <a:r>
                <a:rPr lang="en-US" sz="1000" dirty="0">
                  <a:solidFill>
                    <a:srgbClr val="5E636B"/>
                  </a:solidFill>
                  <a:latin typeface="Calibri" pitchFamily="34" charset="0"/>
                  <a:ea typeface="Calibri" pitchFamily="34" charset="-122"/>
                  <a:cs typeface="Calibri" pitchFamily="34" charset="-120"/>
                </a:rPr>
                <a:t>HDR and power prototypes on daisy-chain test boards (ARTES AT 5C.461)</a:t>
              </a:r>
              <a:endParaRPr lang="en-US" sz="1000" dirty="0"/>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7F5"/>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DD248AE-72E5-00EA-724F-431C0A4089BF}"/>
              </a:ext>
            </a:extLst>
          </p:cNvPr>
          <p:cNvGrpSpPr/>
          <p:nvPr/>
        </p:nvGrpSpPr>
        <p:grpSpPr>
          <a:xfrm>
            <a:off x="548640" y="292608"/>
            <a:ext cx="11109960" cy="6428232"/>
            <a:chOff x="548640" y="292608"/>
            <a:chExt cx="11109960" cy="6428232"/>
          </a:xfrm>
        </p:grpSpPr>
        <p:sp>
          <p:nvSpPr>
            <p:cNvPr id="2" name="Text 0"/>
            <p:cNvSpPr/>
            <p:nvPr/>
          </p:nvSpPr>
          <p:spPr>
            <a:xfrm>
              <a:off x="548640" y="292608"/>
              <a:ext cx="8229600" cy="274320"/>
            </a:xfrm>
            <a:prstGeom prst="rect">
              <a:avLst/>
            </a:prstGeom>
            <a:noFill/>
            <a:ln/>
          </p:spPr>
          <p:txBody>
            <a:bodyPr wrap="square" lIns="0" tIns="0" rIns="0" bIns="0" rtlCol="0" anchor="ctr"/>
            <a:lstStyle/>
            <a:p>
              <a:pPr marL="0" indent="0">
                <a:buNone/>
              </a:pPr>
              <a:r>
                <a:rPr lang="en-US" sz="1100" b="1" kern="0" spc="300" dirty="0">
                  <a:solidFill>
                    <a:srgbClr val="A3162B"/>
                  </a:solidFill>
                  <a:latin typeface="Calibri" pitchFamily="34" charset="0"/>
                  <a:ea typeface="Calibri" pitchFamily="34" charset="-122"/>
                  <a:cs typeface="Calibri" pitchFamily="34" charset="-120"/>
                </a:rPr>
                <a:t>DEVELOPMENT · WHAT MAKES IT SPECIAL</a:t>
              </a:r>
              <a:endParaRPr lang="en-US" sz="1100" dirty="0"/>
            </a:p>
          </p:txBody>
        </p:sp>
        <p:sp>
          <p:nvSpPr>
            <p:cNvPr id="3" name="Text 1"/>
            <p:cNvSpPr/>
            <p:nvPr/>
          </p:nvSpPr>
          <p:spPr>
            <a:xfrm>
              <a:off x="548640" y="548640"/>
              <a:ext cx="11064240" cy="868680"/>
            </a:xfrm>
            <a:prstGeom prst="rect">
              <a:avLst/>
            </a:prstGeom>
            <a:noFill/>
            <a:ln/>
          </p:spPr>
          <p:txBody>
            <a:bodyPr wrap="square" lIns="0" tIns="0" rIns="0" bIns="0" rtlCol="0" anchor="t">
              <a:normAutofit/>
            </a:bodyPr>
            <a:lstStyle/>
            <a:p>
              <a:pPr marL="0" indent="0">
                <a:buNone/>
              </a:pPr>
              <a:r>
                <a:rPr lang="en-US" sz="2600" b="1" dirty="0">
                  <a:solidFill>
                    <a:srgbClr val="1C2026"/>
                  </a:solidFill>
                  <a:latin typeface="Avenir Next LT Pro" pitchFamily="34" charset="0"/>
                  <a:ea typeface="Avenir Next LT Pro" pitchFamily="34" charset="-122"/>
                  <a:cs typeface="Avenir Next LT Pro" pitchFamily="34" charset="-120"/>
                </a:rPr>
                <a:t>Against existing VPX-class HDR connectors: one part, one termination type, no tooling</a:t>
              </a:r>
              <a:endParaRPr lang="en-US" sz="2600" dirty="0"/>
            </a:p>
          </p:txBody>
        </p:sp>
        <p:sp>
          <p:nvSpPr>
            <p:cNvPr id="4" name="Text 2"/>
            <p:cNvSpPr/>
            <p:nvPr/>
          </p:nvSpPr>
          <p:spPr>
            <a:xfrm>
              <a:off x="548640" y="6446520"/>
              <a:ext cx="8229600" cy="274320"/>
            </a:xfrm>
            <a:prstGeom prst="rect">
              <a:avLst/>
            </a:prstGeom>
            <a:noFill/>
            <a:ln/>
          </p:spPr>
          <p:txBody>
            <a:bodyPr wrap="square" lIns="0" tIns="0" rIns="0" bIns="0" rtlCol="0" anchor="ctr"/>
            <a:lstStyle/>
            <a:p>
              <a:pPr marL="0" indent="0">
                <a:buNone/>
              </a:pPr>
              <a:r>
                <a:rPr lang="en-US" sz="900" dirty="0">
                  <a:solidFill>
                    <a:srgbClr val="9AA0A8"/>
                  </a:solidFill>
                  <a:latin typeface="Calibri" pitchFamily="34" charset="0"/>
                  <a:ea typeface="Calibri" pitchFamily="34" charset="-122"/>
                  <a:cs typeface="Calibri" pitchFamily="34" charset="-120"/>
                </a:rPr>
                <a:t>SPCD 2026  ·  </a:t>
              </a:r>
              <a:r>
                <a:rPr lang="en-US" sz="900" dirty="0">
                  <a:solidFill>
                    <a:srgbClr val="9AA0A8"/>
                  </a:solidFill>
                  <a:latin typeface="Avenir Next LT Pro" pitchFamily="34" charset="0"/>
                  <a:ea typeface="Avenir Next LT Pro" pitchFamily="34" charset="-122"/>
                  <a:cs typeface="Avenir Next LT Pro" pitchFamily="34" charset="-120"/>
                </a:rPr>
                <a:t>HYPERBITS™</a:t>
              </a:r>
              <a:r>
                <a:rPr lang="en-US" sz="900" dirty="0">
                  <a:solidFill>
                    <a:srgbClr val="9AA0A8"/>
                  </a:solidFill>
                  <a:latin typeface="Calibri" pitchFamily="34" charset="0"/>
                  <a:ea typeface="Calibri" pitchFamily="34" charset="-122"/>
                  <a:cs typeface="Calibri" pitchFamily="34" charset="-120"/>
                </a:rPr>
                <a:t>  ·  Performance Interconnect SAS</a:t>
              </a:r>
              <a:endParaRPr lang="en-US" sz="900" dirty="0"/>
            </a:p>
          </p:txBody>
        </p:sp>
        <p:sp>
          <p:nvSpPr>
            <p:cNvPr id="5" name="Text 3"/>
            <p:cNvSpPr/>
            <p:nvPr/>
          </p:nvSpPr>
          <p:spPr>
            <a:xfrm>
              <a:off x="11155680" y="6446520"/>
              <a:ext cx="502920" cy="274320"/>
            </a:xfrm>
            <a:prstGeom prst="rect">
              <a:avLst/>
            </a:prstGeom>
            <a:noFill/>
            <a:ln/>
          </p:spPr>
          <p:txBody>
            <a:bodyPr wrap="square" lIns="0" tIns="0" rIns="0" bIns="0" rtlCol="0" anchor="ctr"/>
            <a:lstStyle/>
            <a:p>
              <a:pPr marL="0" indent="0" algn="r">
                <a:buNone/>
              </a:pPr>
              <a:r>
                <a:rPr lang="en-US" sz="900" dirty="0">
                  <a:solidFill>
                    <a:srgbClr val="9AA0A8"/>
                  </a:solidFill>
                  <a:latin typeface="Calibri" pitchFamily="34" charset="0"/>
                  <a:ea typeface="Calibri" pitchFamily="34" charset="-122"/>
                  <a:cs typeface="Calibri" pitchFamily="34" charset="-120"/>
                </a:rPr>
                <a:t>8</a:t>
              </a:r>
              <a:endParaRPr lang="en-US" sz="900" dirty="0"/>
            </a:p>
          </p:txBody>
        </p:sp>
        <p:sp>
          <p:nvSpPr>
            <p:cNvPr id="6" name="Shape 4"/>
            <p:cNvSpPr/>
            <p:nvPr/>
          </p:nvSpPr>
          <p:spPr>
            <a:xfrm>
              <a:off x="2666724" y="1527048"/>
              <a:ext cx="6873792" cy="2569464"/>
            </a:xfrm>
            <a:prstGeom prst="rect">
              <a:avLst/>
            </a:prstGeom>
            <a:solidFill>
              <a:srgbClr val="FFFFFF"/>
            </a:solidFill>
            <a:ln w="9525">
              <a:solidFill>
                <a:srgbClr val="D9D7D2"/>
              </a:solidFill>
              <a:prstDash val="solid"/>
            </a:ln>
          </p:spPr>
          <p:txBody>
            <a:bodyPr/>
            <a:lstStyle/>
            <a:p>
              <a:endParaRPr lang="en-CA"/>
            </a:p>
          </p:txBody>
        </p:sp>
        <p:pic>
          <p:nvPicPr>
            <p:cNvPr id="7" name="Image 0" descr="img/compare_hdr.png"/>
            <p:cNvPicPr>
              <a:picLocks noChangeAspect="1"/>
            </p:cNvPicPr>
            <p:nvPr/>
          </p:nvPicPr>
          <p:blipFill>
            <a:blip r:embed="rId3"/>
            <a:stretch>
              <a:fillRect/>
            </a:stretch>
          </p:blipFill>
          <p:spPr>
            <a:xfrm>
              <a:off x="2694156" y="1554480"/>
              <a:ext cx="6818928" cy="2514600"/>
            </a:xfrm>
            <a:prstGeom prst="rect">
              <a:avLst/>
            </a:prstGeom>
          </p:spPr>
        </p:pic>
      </p:gr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548640" y="4251960"/>
          <a:ext cx="11109960" cy="2029968"/>
        </p:xfrm>
        <a:graphic>
          <a:graphicData uri="http://schemas.openxmlformats.org/drawingml/2006/table">
            <a:tbl>
              <a:tblPr/>
              <a:tblGrid>
                <a:gridCol w="27432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gridCol w="4251960">
                  <a:extLst>
                    <a:ext uri="{9D8B030D-6E8A-4147-A177-3AD203B41FA5}">
                      <a16:colId xmlns:a16="http://schemas.microsoft.com/office/drawing/2014/main" val="20002"/>
                    </a:ext>
                  </a:extLst>
                </a:gridCol>
              </a:tblGrid>
              <a:tr h="338328">
                <a:tc>
                  <a:txBody>
                    <a:bodyPr/>
                    <a:lstStyle/>
                    <a:p>
                      <a:pPr marL="0" indent="0">
                        <a:buNone/>
                      </a:pPr>
                      <a:endParaRPr lang="en-US" sz="1200" dirty="0">
                        <a:latin typeface="Calibri" charset="0"/>
                        <a:ea typeface="Calibri" charset="0"/>
                        <a:cs typeface="Calibri" charset="0"/>
                      </a:endParaRPr>
                    </a:p>
                  </a:txBody>
                  <a:tcPr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ECEBE7"/>
                    </a:solidFill>
                  </a:tcPr>
                </a:tc>
                <a:tc>
                  <a:txBody>
                    <a:bodyPr/>
                    <a:lstStyle/>
                    <a:p>
                      <a:pPr marL="0" indent="0">
                        <a:buNone/>
                      </a:pPr>
                      <a:r>
                        <a:rPr lang="en-US" sz="1200" b="1" dirty="0">
                          <a:solidFill>
                            <a:srgbClr val="1C2026"/>
                          </a:solidFill>
                          <a:latin typeface="Calibri" pitchFamily="34" charset="0"/>
                          <a:ea typeface="Calibri" pitchFamily="34" charset="-122"/>
                          <a:cs typeface="Calibri" pitchFamily="34" charset="-120"/>
                        </a:rPr>
                        <a:t>MULTIGIG RT 3 / R-VPX</a:t>
                      </a:r>
                      <a:endParaRPr lang="en-US" sz="1200" dirty="0">
                        <a:latin typeface="Calibri" charset="0"/>
                        <a:ea typeface="Calibri" charset="0"/>
                        <a:cs typeface="Calibri" charset="0"/>
                      </a:endParaRPr>
                    </a:p>
                  </a:txBody>
                  <a:tcPr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ECEBE7"/>
                    </a:solidFill>
                  </a:tcPr>
                </a:tc>
                <a:tc>
                  <a:txBody>
                    <a:bodyPr/>
                    <a:lstStyle/>
                    <a:p>
                      <a:pPr marL="0" indent="0">
                        <a:buNone/>
                      </a:pPr>
                      <a:r>
                        <a:rPr lang="en-US" sz="1200" b="1" dirty="0">
                          <a:solidFill>
                            <a:srgbClr val="FFFFFF"/>
                          </a:solidFill>
                          <a:latin typeface="Avenir Next LT Pro" pitchFamily="34" charset="0"/>
                          <a:ea typeface="Avenir Next LT Pro" pitchFamily="34" charset="-122"/>
                          <a:cs typeface="Avenir Next LT Pro" pitchFamily="34" charset="-120"/>
                        </a:rPr>
                        <a:t>HYPERBITS™</a:t>
                      </a:r>
                      <a:endParaRPr lang="en-US" sz="1200" dirty="0">
                        <a:latin typeface="Avenir Next LT Pro" charset="0"/>
                        <a:ea typeface="Avenir Next LT Pro" charset="0"/>
                        <a:cs typeface="Avenir Next LT Pro" charset="0"/>
                      </a:endParaRPr>
                    </a:p>
                  </a:txBody>
                  <a:tcPr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A3162B"/>
                    </a:solidFill>
                  </a:tcPr>
                </a:tc>
                <a:extLst>
                  <a:ext uri="{0D108BD9-81ED-4DB2-BD59-A6C34878D82A}">
                    <a16:rowId xmlns:a16="http://schemas.microsoft.com/office/drawing/2014/main" val="10000"/>
                  </a:ext>
                </a:extLst>
              </a:tr>
              <a:tr h="338328">
                <a:tc>
                  <a:txBody>
                    <a:bodyPr/>
                    <a:lstStyle/>
                    <a:p>
                      <a:pPr marL="0" indent="0">
                        <a:buNone/>
                      </a:pPr>
                      <a:r>
                        <a:rPr lang="en-US" sz="1200" b="1" dirty="0">
                          <a:solidFill>
                            <a:srgbClr val="1C2026"/>
                          </a:solidFill>
                          <a:latin typeface="Calibri" pitchFamily="34" charset="0"/>
                          <a:ea typeface="Calibri" pitchFamily="34" charset="-122"/>
                          <a:cs typeface="Calibri" pitchFamily="34" charset="-120"/>
                        </a:rPr>
                        <a:t>Parts per interface</a:t>
                      </a:r>
                      <a:endParaRPr lang="en-US" sz="1200" dirty="0">
                        <a:latin typeface="Calibri" charset="0"/>
                        <a:ea typeface="Calibri" charset="0"/>
                        <a:cs typeface="Calibri" charset="0"/>
                      </a:endParaRPr>
                    </a:p>
                  </a:txBody>
                  <a:tcPr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buNone/>
                      </a:pPr>
                      <a:r>
                        <a:rPr lang="en-US" sz="1200" dirty="0">
                          <a:solidFill>
                            <a:srgbClr val="1C2026"/>
                          </a:solidFill>
                          <a:latin typeface="Calibri" pitchFamily="34" charset="0"/>
                          <a:ea typeface="Calibri" pitchFamily="34" charset="-122"/>
                          <a:cs typeface="Calibri" pitchFamily="34" charset="-120"/>
                        </a:rPr>
                        <a:t>Two-part connector system</a:t>
                      </a:r>
                      <a:endParaRPr lang="en-US" sz="1200" dirty="0">
                        <a:latin typeface="Calibri" charset="0"/>
                        <a:ea typeface="Calibri" charset="0"/>
                        <a:cs typeface="Calibri" charset="0"/>
                      </a:endParaRPr>
                    </a:p>
                  </a:txBody>
                  <a:tcPr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buNone/>
                      </a:pPr>
                      <a:r>
                        <a:rPr lang="en-US" sz="1200" dirty="0">
                          <a:solidFill>
                            <a:srgbClr val="1C2026"/>
                          </a:solidFill>
                          <a:latin typeface="Calibri" pitchFamily="34" charset="0"/>
                          <a:ea typeface="Calibri" pitchFamily="34" charset="-122"/>
                          <a:cs typeface="Calibri" pitchFamily="34" charset="-120"/>
                        </a:rPr>
                        <a:t>Single body</a:t>
                      </a:r>
                      <a:endParaRPr lang="en-US" sz="1200" dirty="0">
                        <a:latin typeface="Calibri" charset="0"/>
                        <a:ea typeface="Calibri" charset="0"/>
                        <a:cs typeface="Calibri" charset="0"/>
                      </a:endParaRPr>
                    </a:p>
                  </a:txBody>
                  <a:tcPr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4E3E5"/>
                    </a:solidFill>
                  </a:tcPr>
                </a:tc>
                <a:extLst>
                  <a:ext uri="{0D108BD9-81ED-4DB2-BD59-A6C34878D82A}">
                    <a16:rowId xmlns:a16="http://schemas.microsoft.com/office/drawing/2014/main" val="10001"/>
                  </a:ext>
                </a:extLst>
              </a:tr>
              <a:tr h="338328">
                <a:tc>
                  <a:txBody>
                    <a:bodyPr/>
                    <a:lstStyle/>
                    <a:p>
                      <a:pPr marL="0" indent="0">
                        <a:buNone/>
                      </a:pPr>
                      <a:r>
                        <a:rPr lang="en-US" sz="1200" b="1" dirty="0">
                          <a:solidFill>
                            <a:srgbClr val="1C2026"/>
                          </a:solidFill>
                          <a:latin typeface="Calibri" pitchFamily="34" charset="0"/>
                          <a:ea typeface="Calibri" pitchFamily="34" charset="-122"/>
                          <a:cs typeface="Calibri" pitchFamily="34" charset="-120"/>
                        </a:rPr>
                        <a:t>PCB termination</a:t>
                      </a:r>
                      <a:endParaRPr lang="en-US" sz="1200" dirty="0">
                        <a:latin typeface="Calibri" charset="0"/>
                        <a:ea typeface="Calibri" charset="0"/>
                        <a:cs typeface="Calibri" charset="0"/>
                      </a:endParaRPr>
                    </a:p>
                  </a:txBody>
                  <a:tcPr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buNone/>
                      </a:pPr>
                      <a:r>
                        <a:rPr lang="en-US" sz="1200" dirty="0">
                          <a:solidFill>
                            <a:srgbClr val="1C2026"/>
                          </a:solidFill>
                          <a:latin typeface="Calibri" pitchFamily="34" charset="0"/>
                          <a:ea typeface="Calibri" pitchFamily="34" charset="-122"/>
                          <a:cs typeface="Calibri" pitchFamily="34" charset="-120"/>
                        </a:rPr>
                        <a:t>Press-fit (EON)</a:t>
                      </a:r>
                      <a:endParaRPr lang="en-US" sz="1200" dirty="0">
                        <a:latin typeface="Calibri" charset="0"/>
                        <a:ea typeface="Calibri" charset="0"/>
                        <a:cs typeface="Calibri" charset="0"/>
                      </a:endParaRPr>
                    </a:p>
                  </a:txBody>
                  <a:tcPr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buNone/>
                      </a:pPr>
                      <a:r>
                        <a:rPr lang="en-US" sz="1200" dirty="0">
                          <a:solidFill>
                            <a:srgbClr val="1C2026"/>
                          </a:solidFill>
                          <a:latin typeface="Calibri" pitchFamily="34" charset="0"/>
                          <a:ea typeface="Calibri" pitchFamily="34" charset="-122"/>
                          <a:cs typeface="Calibri" pitchFamily="34" charset="-120"/>
                        </a:rPr>
                        <a:t>S‑FECT™ slide-fit</a:t>
                      </a:r>
                      <a:endParaRPr lang="en-US" sz="1200" dirty="0">
                        <a:latin typeface="Calibri" charset="0"/>
                        <a:ea typeface="Calibri" charset="0"/>
                        <a:cs typeface="Calibri" charset="0"/>
                      </a:endParaRPr>
                    </a:p>
                  </a:txBody>
                  <a:tcPr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4E3E5"/>
                    </a:solidFill>
                  </a:tcPr>
                </a:tc>
                <a:extLst>
                  <a:ext uri="{0D108BD9-81ED-4DB2-BD59-A6C34878D82A}">
                    <a16:rowId xmlns:a16="http://schemas.microsoft.com/office/drawing/2014/main" val="10002"/>
                  </a:ext>
                </a:extLst>
              </a:tr>
              <a:tr h="338328">
                <a:tc>
                  <a:txBody>
                    <a:bodyPr/>
                    <a:lstStyle/>
                    <a:p>
                      <a:pPr marL="0" indent="0">
                        <a:buNone/>
                      </a:pPr>
                      <a:r>
                        <a:rPr lang="en-US" sz="1200" b="1" dirty="0">
                          <a:solidFill>
                            <a:srgbClr val="1C2026"/>
                          </a:solidFill>
                          <a:latin typeface="Calibri" pitchFamily="34" charset="0"/>
                          <a:ea typeface="Calibri" pitchFamily="34" charset="-122"/>
                          <a:cs typeface="Calibri" pitchFamily="34" charset="-120"/>
                        </a:rPr>
                        <a:t>Assembly tooling</a:t>
                      </a:r>
                      <a:endParaRPr lang="en-US" sz="1200" dirty="0">
                        <a:latin typeface="Calibri" charset="0"/>
                        <a:ea typeface="Calibri" charset="0"/>
                        <a:cs typeface="Calibri" charset="0"/>
                      </a:endParaRPr>
                    </a:p>
                  </a:txBody>
                  <a:tcPr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buNone/>
                      </a:pPr>
                      <a:r>
                        <a:rPr lang="en-US" sz="1200" dirty="0">
                          <a:solidFill>
                            <a:srgbClr val="1C2026"/>
                          </a:solidFill>
                          <a:latin typeface="Calibri" pitchFamily="34" charset="0"/>
                          <a:ea typeface="Calibri" pitchFamily="34" charset="-122"/>
                          <a:cs typeface="Calibri" pitchFamily="34" charset="-120"/>
                        </a:rPr>
                        <a:t>Special press tooling</a:t>
                      </a:r>
                      <a:endParaRPr lang="en-US" sz="1200" dirty="0">
                        <a:latin typeface="Calibri" charset="0"/>
                        <a:ea typeface="Calibri" charset="0"/>
                        <a:cs typeface="Calibri" charset="0"/>
                      </a:endParaRPr>
                    </a:p>
                  </a:txBody>
                  <a:tcPr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buNone/>
                      </a:pPr>
                      <a:r>
                        <a:rPr lang="en-US" sz="1200" dirty="0">
                          <a:solidFill>
                            <a:srgbClr val="1C2026"/>
                          </a:solidFill>
                          <a:latin typeface="Calibri" pitchFamily="34" charset="0"/>
                          <a:ea typeface="Calibri" pitchFamily="34" charset="-122"/>
                          <a:cs typeface="Calibri" pitchFamily="34" charset="-120"/>
                        </a:rPr>
                        <a:t>None</a:t>
                      </a:r>
                      <a:endParaRPr lang="en-US" sz="1200" dirty="0">
                        <a:latin typeface="Calibri" charset="0"/>
                        <a:ea typeface="Calibri" charset="0"/>
                        <a:cs typeface="Calibri" charset="0"/>
                      </a:endParaRPr>
                    </a:p>
                  </a:txBody>
                  <a:tcPr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4E3E5"/>
                    </a:solidFill>
                  </a:tcPr>
                </a:tc>
                <a:extLst>
                  <a:ext uri="{0D108BD9-81ED-4DB2-BD59-A6C34878D82A}">
                    <a16:rowId xmlns:a16="http://schemas.microsoft.com/office/drawing/2014/main" val="10003"/>
                  </a:ext>
                </a:extLst>
              </a:tr>
              <a:tr h="338328">
                <a:tc>
                  <a:txBody>
                    <a:bodyPr/>
                    <a:lstStyle/>
                    <a:p>
                      <a:pPr marL="0" indent="0">
                        <a:buNone/>
                      </a:pPr>
                      <a:r>
                        <a:rPr lang="en-US" sz="1200" b="1" dirty="0">
                          <a:solidFill>
                            <a:srgbClr val="1C2026"/>
                          </a:solidFill>
                          <a:latin typeface="Calibri" pitchFamily="34" charset="0"/>
                          <a:ea typeface="Calibri" pitchFamily="34" charset="-122"/>
                          <a:cs typeface="Calibri" pitchFamily="34" charset="-120"/>
                        </a:rPr>
                        <a:t>Rework</a:t>
                      </a:r>
                      <a:endParaRPr lang="en-US" sz="1200" dirty="0">
                        <a:latin typeface="Calibri" charset="0"/>
                        <a:ea typeface="Calibri" charset="0"/>
                        <a:cs typeface="Calibri" charset="0"/>
                      </a:endParaRPr>
                    </a:p>
                  </a:txBody>
                  <a:tcPr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buNone/>
                      </a:pPr>
                      <a:r>
                        <a:rPr lang="en-US" sz="1200" dirty="0">
                          <a:solidFill>
                            <a:srgbClr val="1C2026"/>
                          </a:solidFill>
                          <a:latin typeface="Calibri" pitchFamily="34" charset="0"/>
                          <a:ea typeface="Calibri" pitchFamily="34" charset="-122"/>
                          <a:cs typeface="Calibri" pitchFamily="34" charset="-120"/>
                        </a:rPr>
                        <a:t>Difficult; pads deform</a:t>
                      </a:r>
                      <a:endParaRPr lang="en-US" sz="1200" dirty="0">
                        <a:latin typeface="Calibri" charset="0"/>
                        <a:ea typeface="Calibri" charset="0"/>
                        <a:cs typeface="Calibri" charset="0"/>
                      </a:endParaRPr>
                    </a:p>
                  </a:txBody>
                  <a:tcPr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buNone/>
                      </a:pPr>
                      <a:r>
                        <a:rPr lang="en-US" sz="1200" dirty="0">
                          <a:solidFill>
                            <a:srgbClr val="1C2026"/>
                          </a:solidFill>
                          <a:latin typeface="Calibri" pitchFamily="34" charset="0"/>
                          <a:ea typeface="Calibri" pitchFamily="34" charset="-122"/>
                          <a:cs typeface="Calibri" pitchFamily="34" charset="-120"/>
                        </a:rPr>
                        <a:t>Reusable PCB and connector</a:t>
                      </a:r>
                      <a:endParaRPr lang="en-US" sz="1200" dirty="0">
                        <a:latin typeface="Calibri" charset="0"/>
                        <a:ea typeface="Calibri" charset="0"/>
                        <a:cs typeface="Calibri" charset="0"/>
                      </a:endParaRPr>
                    </a:p>
                  </a:txBody>
                  <a:tcPr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4E3E5"/>
                    </a:solidFill>
                  </a:tcPr>
                </a:tc>
                <a:extLst>
                  <a:ext uri="{0D108BD9-81ED-4DB2-BD59-A6C34878D82A}">
                    <a16:rowId xmlns:a16="http://schemas.microsoft.com/office/drawing/2014/main" val="10004"/>
                  </a:ext>
                </a:extLst>
              </a:tr>
              <a:tr h="338328">
                <a:tc>
                  <a:txBody>
                    <a:bodyPr/>
                    <a:lstStyle/>
                    <a:p>
                      <a:pPr marL="0" indent="0">
                        <a:buNone/>
                      </a:pPr>
                      <a:r>
                        <a:rPr lang="en-US" sz="1200" b="1" dirty="0">
                          <a:solidFill>
                            <a:srgbClr val="1C2026"/>
                          </a:solidFill>
                          <a:latin typeface="Calibri" pitchFamily="34" charset="0"/>
                          <a:ea typeface="Calibri" pitchFamily="34" charset="-122"/>
                          <a:cs typeface="Calibri" pitchFamily="34" charset="-120"/>
                        </a:rPr>
                        <a:t>PCB-to-PCB path</a:t>
                      </a:r>
                      <a:endParaRPr lang="en-US" sz="1200" dirty="0">
                        <a:latin typeface="Calibri" charset="0"/>
                        <a:ea typeface="Calibri" charset="0"/>
                        <a:cs typeface="Calibri" charset="0"/>
                      </a:endParaRPr>
                    </a:p>
                  </a:txBody>
                  <a:tcPr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buNone/>
                      </a:pPr>
                      <a:r>
                        <a:rPr lang="en-US" sz="1200" dirty="0">
                          <a:solidFill>
                            <a:srgbClr val="1C2026"/>
                          </a:solidFill>
                          <a:latin typeface="Calibri" pitchFamily="34" charset="0"/>
                          <a:ea typeface="Calibri" pitchFamily="34" charset="-122"/>
                          <a:cs typeface="Calibri" pitchFamily="34" charset="-120"/>
                        </a:rPr>
                        <a:t>R1 + R2 + R3</a:t>
                      </a:r>
                      <a:endParaRPr lang="en-US" sz="1200" dirty="0">
                        <a:latin typeface="Calibri" charset="0"/>
                        <a:ea typeface="Calibri" charset="0"/>
                        <a:cs typeface="Calibri" charset="0"/>
                      </a:endParaRPr>
                    </a:p>
                  </a:txBody>
                  <a:tcPr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buNone/>
                      </a:pPr>
                      <a:r>
                        <a:rPr lang="en-US" sz="1200" dirty="0">
                          <a:solidFill>
                            <a:srgbClr val="1C2026"/>
                          </a:solidFill>
                          <a:latin typeface="Calibri" pitchFamily="34" charset="0"/>
                          <a:ea typeface="Calibri" pitchFamily="34" charset="-122"/>
                          <a:cs typeface="Calibri" pitchFamily="34" charset="-120"/>
                        </a:rPr>
                        <a:t>R1 + R2</a:t>
                      </a:r>
                      <a:endParaRPr lang="en-US" sz="1200" dirty="0">
                        <a:latin typeface="Calibri" charset="0"/>
                        <a:ea typeface="Calibri" charset="0"/>
                        <a:cs typeface="Calibri" charset="0"/>
                      </a:endParaRPr>
                    </a:p>
                  </a:txBody>
                  <a:tcPr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4E3E5"/>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7F5"/>
        </a:solidFill>
        <a:effectLst/>
      </p:bgPr>
    </p:bg>
    <p:spTree>
      <p:nvGrpSpPr>
        <p:cNvPr id="1" name=""/>
        <p:cNvGrpSpPr/>
        <p:nvPr/>
      </p:nvGrpSpPr>
      <p:grpSpPr>
        <a:xfrm>
          <a:off x="0" y="0"/>
          <a:ext cx="0" cy="0"/>
          <a:chOff x="0" y="0"/>
          <a:chExt cx="0" cy="0"/>
        </a:xfrm>
      </p:grpSpPr>
      <p:grpSp>
        <p:nvGrpSpPr>
          <p:cNvPr id="33" name="Group 32">
            <a:extLst>
              <a:ext uri="{FF2B5EF4-FFF2-40B4-BE49-F238E27FC236}">
                <a16:creationId xmlns:a16="http://schemas.microsoft.com/office/drawing/2014/main" id="{2F234E09-557F-5AC8-8C0C-8FE94225A026}"/>
              </a:ext>
            </a:extLst>
          </p:cNvPr>
          <p:cNvGrpSpPr/>
          <p:nvPr/>
        </p:nvGrpSpPr>
        <p:grpSpPr>
          <a:xfrm>
            <a:off x="548640" y="292608"/>
            <a:ext cx="11109960" cy="6428232"/>
            <a:chOff x="548640" y="292608"/>
            <a:chExt cx="11109960" cy="6428232"/>
          </a:xfrm>
        </p:grpSpPr>
        <p:sp>
          <p:nvSpPr>
            <p:cNvPr id="2" name="Text 0"/>
            <p:cNvSpPr/>
            <p:nvPr/>
          </p:nvSpPr>
          <p:spPr>
            <a:xfrm>
              <a:off x="548640" y="292608"/>
              <a:ext cx="8229600" cy="274320"/>
            </a:xfrm>
            <a:prstGeom prst="rect">
              <a:avLst/>
            </a:prstGeom>
            <a:noFill/>
            <a:ln/>
          </p:spPr>
          <p:txBody>
            <a:bodyPr wrap="square" lIns="0" tIns="0" rIns="0" bIns="0" rtlCol="0" anchor="ctr"/>
            <a:lstStyle/>
            <a:p>
              <a:pPr marL="0" indent="0">
                <a:buNone/>
              </a:pPr>
              <a:r>
                <a:rPr lang="en-US" sz="1100" b="1" kern="0" spc="300" dirty="0">
                  <a:solidFill>
                    <a:srgbClr val="A3162B"/>
                  </a:solidFill>
                  <a:latin typeface="Calibri" pitchFamily="34" charset="0"/>
                  <a:ea typeface="Calibri" pitchFamily="34" charset="-122"/>
                  <a:cs typeface="Calibri" pitchFamily="34" charset="-120"/>
                </a:rPr>
                <a:t>VALIDATION</a:t>
              </a:r>
              <a:endParaRPr lang="en-US" sz="1100" dirty="0"/>
            </a:p>
          </p:txBody>
        </p:sp>
        <p:sp>
          <p:nvSpPr>
            <p:cNvPr id="3" name="Text 1"/>
            <p:cNvSpPr/>
            <p:nvPr/>
          </p:nvSpPr>
          <p:spPr>
            <a:xfrm>
              <a:off x="548640" y="548640"/>
              <a:ext cx="11064240" cy="868680"/>
            </a:xfrm>
            <a:prstGeom prst="rect">
              <a:avLst/>
            </a:prstGeom>
            <a:noFill/>
            <a:ln/>
          </p:spPr>
          <p:txBody>
            <a:bodyPr wrap="square" lIns="0" tIns="0" rIns="0" bIns="0" rtlCol="0" anchor="t">
              <a:normAutofit/>
            </a:bodyPr>
            <a:lstStyle/>
            <a:p>
              <a:pPr marL="0" indent="0">
                <a:buNone/>
              </a:pPr>
              <a:r>
                <a:rPr lang="en-US" sz="2600" b="1" dirty="0">
                  <a:solidFill>
                    <a:srgbClr val="1C2026"/>
                  </a:solidFill>
                  <a:latin typeface="Avenir Next LT Pro" pitchFamily="34" charset="0"/>
                  <a:ea typeface="Avenir Next LT Pro" pitchFamily="34" charset="-122"/>
                  <a:cs typeface="Avenir Next LT Pro" pitchFamily="34" charset="-120"/>
                </a:rPr>
                <a:t>Most of the validation campaign is complete; data-monitored S&amp;V was re-planned after a requirement update</a:t>
              </a:r>
              <a:endParaRPr lang="en-US" sz="2600" dirty="0"/>
            </a:p>
          </p:txBody>
        </p:sp>
        <p:sp>
          <p:nvSpPr>
            <p:cNvPr id="4" name="Text 2"/>
            <p:cNvSpPr/>
            <p:nvPr/>
          </p:nvSpPr>
          <p:spPr>
            <a:xfrm>
              <a:off x="548640" y="6446520"/>
              <a:ext cx="8229600" cy="274320"/>
            </a:xfrm>
            <a:prstGeom prst="rect">
              <a:avLst/>
            </a:prstGeom>
            <a:noFill/>
            <a:ln/>
          </p:spPr>
          <p:txBody>
            <a:bodyPr wrap="square" lIns="0" tIns="0" rIns="0" bIns="0" rtlCol="0" anchor="ctr"/>
            <a:lstStyle/>
            <a:p>
              <a:pPr marL="0" indent="0">
                <a:buNone/>
              </a:pPr>
              <a:r>
                <a:rPr lang="en-US" sz="900" dirty="0">
                  <a:solidFill>
                    <a:srgbClr val="9AA0A8"/>
                  </a:solidFill>
                  <a:latin typeface="Calibri" pitchFamily="34" charset="0"/>
                  <a:ea typeface="Calibri" pitchFamily="34" charset="-122"/>
                  <a:cs typeface="Calibri" pitchFamily="34" charset="-120"/>
                </a:rPr>
                <a:t>SPCD 2026  ·  </a:t>
              </a:r>
              <a:r>
                <a:rPr lang="en-US" sz="900" dirty="0">
                  <a:solidFill>
                    <a:srgbClr val="9AA0A8"/>
                  </a:solidFill>
                  <a:latin typeface="Avenir Next LT Pro" pitchFamily="34" charset="0"/>
                  <a:ea typeface="Avenir Next LT Pro" pitchFamily="34" charset="-122"/>
                  <a:cs typeface="Avenir Next LT Pro" pitchFamily="34" charset="-120"/>
                </a:rPr>
                <a:t>HYPERBITS™</a:t>
              </a:r>
              <a:r>
                <a:rPr lang="en-US" sz="900" dirty="0">
                  <a:solidFill>
                    <a:srgbClr val="9AA0A8"/>
                  </a:solidFill>
                  <a:latin typeface="Calibri" pitchFamily="34" charset="0"/>
                  <a:ea typeface="Calibri" pitchFamily="34" charset="-122"/>
                  <a:cs typeface="Calibri" pitchFamily="34" charset="-120"/>
                </a:rPr>
                <a:t>  ·  Performance Interconnect SAS</a:t>
              </a:r>
              <a:endParaRPr lang="en-US" sz="900" dirty="0"/>
            </a:p>
          </p:txBody>
        </p:sp>
        <p:sp>
          <p:nvSpPr>
            <p:cNvPr id="5" name="Text 3"/>
            <p:cNvSpPr/>
            <p:nvPr/>
          </p:nvSpPr>
          <p:spPr>
            <a:xfrm>
              <a:off x="11155680" y="6446520"/>
              <a:ext cx="502920" cy="274320"/>
            </a:xfrm>
            <a:prstGeom prst="rect">
              <a:avLst/>
            </a:prstGeom>
            <a:noFill/>
            <a:ln/>
          </p:spPr>
          <p:txBody>
            <a:bodyPr wrap="square" lIns="0" tIns="0" rIns="0" bIns="0" rtlCol="0" anchor="ctr"/>
            <a:lstStyle/>
            <a:p>
              <a:pPr marL="0" indent="0" algn="r">
                <a:buNone/>
              </a:pPr>
              <a:r>
                <a:rPr lang="en-US" sz="900" dirty="0">
                  <a:solidFill>
                    <a:srgbClr val="9AA0A8"/>
                  </a:solidFill>
                  <a:latin typeface="Calibri" pitchFamily="34" charset="0"/>
                  <a:ea typeface="Calibri" pitchFamily="34" charset="-122"/>
                  <a:cs typeface="Calibri" pitchFamily="34" charset="-120"/>
                </a:rPr>
                <a:t>9</a:t>
              </a:r>
              <a:endParaRPr lang="en-US" sz="900" dirty="0"/>
            </a:p>
          </p:txBody>
        </p:sp>
        <p:sp>
          <p:nvSpPr>
            <p:cNvPr id="6" name="Shape 4"/>
            <p:cNvSpPr/>
            <p:nvPr/>
          </p:nvSpPr>
          <p:spPr>
            <a:xfrm>
              <a:off x="548640" y="1645920"/>
              <a:ext cx="6583680" cy="4434840"/>
            </a:xfrm>
            <a:prstGeom prst="rect">
              <a:avLst/>
            </a:prstGeom>
            <a:solidFill>
              <a:srgbClr val="FFFFFF"/>
            </a:solidFill>
            <a:ln w="9525">
              <a:solidFill>
                <a:srgbClr val="D9D7D2"/>
              </a:solidFill>
              <a:prstDash val="solid"/>
            </a:ln>
          </p:spPr>
          <p:txBody>
            <a:bodyPr/>
            <a:lstStyle/>
            <a:p>
              <a:endParaRPr lang="en-CA"/>
            </a:p>
          </p:txBody>
        </p:sp>
        <p:sp>
          <p:nvSpPr>
            <p:cNvPr id="7" name="Text 5"/>
            <p:cNvSpPr/>
            <p:nvPr/>
          </p:nvSpPr>
          <p:spPr>
            <a:xfrm>
              <a:off x="777240" y="1783080"/>
              <a:ext cx="2743200" cy="365760"/>
            </a:xfrm>
            <a:prstGeom prst="rect">
              <a:avLst/>
            </a:prstGeom>
            <a:noFill/>
            <a:ln/>
          </p:spPr>
          <p:txBody>
            <a:bodyPr wrap="square" lIns="0" tIns="0" rIns="0" bIns="0" rtlCol="0" anchor="ctr"/>
            <a:lstStyle/>
            <a:p>
              <a:pPr marL="0" indent="0">
                <a:buNone/>
              </a:pPr>
              <a:r>
                <a:rPr lang="en-US" sz="1600" b="1" dirty="0">
                  <a:solidFill>
                    <a:srgbClr val="2F6B3A"/>
                  </a:solidFill>
                  <a:latin typeface="Avenir Next LT Pro" pitchFamily="34" charset="0"/>
                  <a:ea typeface="Avenir Next LT Pro" pitchFamily="34" charset="-122"/>
                  <a:cs typeface="Avenir Next LT Pro" pitchFamily="34" charset="-120"/>
                </a:rPr>
                <a:t>Completed</a:t>
              </a:r>
              <a:endParaRPr lang="en-US" sz="1600" dirty="0"/>
            </a:p>
          </p:txBody>
        </p:sp>
        <p:sp>
          <p:nvSpPr>
            <p:cNvPr id="8" name="Shape 6"/>
            <p:cNvSpPr/>
            <p:nvPr/>
          </p:nvSpPr>
          <p:spPr>
            <a:xfrm>
              <a:off x="777240" y="2331720"/>
              <a:ext cx="868680" cy="292608"/>
            </a:xfrm>
            <a:prstGeom prst="rect">
              <a:avLst/>
            </a:prstGeom>
            <a:solidFill>
              <a:srgbClr val="E3EFE5"/>
            </a:solidFill>
            <a:ln w="12700">
              <a:solidFill>
                <a:srgbClr val="E3EFE5"/>
              </a:solidFill>
              <a:prstDash val="solid"/>
            </a:ln>
          </p:spPr>
          <p:txBody>
            <a:bodyPr/>
            <a:lstStyle/>
            <a:p>
              <a:endParaRPr lang="en-CA"/>
            </a:p>
          </p:txBody>
        </p:sp>
        <p:sp>
          <p:nvSpPr>
            <p:cNvPr id="9" name="Text 7"/>
            <p:cNvSpPr/>
            <p:nvPr/>
          </p:nvSpPr>
          <p:spPr>
            <a:xfrm>
              <a:off x="777240" y="2331720"/>
              <a:ext cx="868680" cy="292608"/>
            </a:xfrm>
            <a:prstGeom prst="rect">
              <a:avLst/>
            </a:prstGeom>
            <a:noFill/>
            <a:ln/>
          </p:spPr>
          <p:txBody>
            <a:bodyPr wrap="square" lIns="0" tIns="0" rIns="0" bIns="0" rtlCol="0" anchor="ctr"/>
            <a:lstStyle/>
            <a:p>
              <a:pPr marL="0" indent="0" algn="ctr">
                <a:buNone/>
              </a:pPr>
              <a:r>
                <a:rPr lang="en-US" sz="1000" b="1" dirty="0">
                  <a:solidFill>
                    <a:srgbClr val="2F6B3A"/>
                  </a:solidFill>
                  <a:latin typeface="Calibri" pitchFamily="34" charset="0"/>
                  <a:ea typeface="Calibri" pitchFamily="34" charset="-122"/>
                  <a:cs typeface="Calibri" pitchFamily="34" charset="-120"/>
                </a:rPr>
                <a:t>DONE</a:t>
              </a:r>
              <a:endParaRPr lang="en-US" sz="1000" dirty="0"/>
            </a:p>
          </p:txBody>
        </p:sp>
        <p:sp>
          <p:nvSpPr>
            <p:cNvPr id="10" name="Text 8"/>
            <p:cNvSpPr/>
            <p:nvPr/>
          </p:nvSpPr>
          <p:spPr>
            <a:xfrm>
              <a:off x="1828800" y="2286000"/>
              <a:ext cx="5120640" cy="320040"/>
            </a:xfrm>
            <a:prstGeom prst="rect">
              <a:avLst/>
            </a:prstGeom>
            <a:noFill/>
            <a:ln/>
          </p:spPr>
          <p:txBody>
            <a:bodyPr wrap="square" lIns="0" tIns="0" rIns="0" bIns="0" rtlCol="0" anchor="ctr"/>
            <a:lstStyle/>
            <a:p>
              <a:pPr marL="0" indent="0">
                <a:buNone/>
              </a:pPr>
              <a:r>
                <a:rPr lang="en-US" sz="1400" b="1" dirty="0">
                  <a:solidFill>
                    <a:srgbClr val="1C2026"/>
                  </a:solidFill>
                  <a:latin typeface="Calibri" pitchFamily="34" charset="0"/>
                  <a:ea typeface="Calibri" pitchFamily="34" charset="-122"/>
                  <a:cs typeface="Calibri" pitchFamily="34" charset="-120"/>
                </a:rPr>
                <a:t>DC contact and daisy-chain resistance</a:t>
              </a:r>
              <a:endParaRPr lang="en-US" sz="1400" dirty="0"/>
            </a:p>
          </p:txBody>
        </p:sp>
        <p:sp>
          <p:nvSpPr>
            <p:cNvPr id="11" name="Text 9"/>
            <p:cNvSpPr/>
            <p:nvPr/>
          </p:nvSpPr>
          <p:spPr>
            <a:xfrm>
              <a:off x="1828800" y="2606040"/>
              <a:ext cx="5120640" cy="274320"/>
            </a:xfrm>
            <a:prstGeom prst="rect">
              <a:avLst/>
            </a:prstGeom>
            <a:noFill/>
            <a:ln/>
          </p:spPr>
          <p:txBody>
            <a:bodyPr wrap="square" lIns="0" tIns="0" rIns="0" bIns="0" rtlCol="0" anchor="ctr"/>
            <a:lstStyle/>
            <a:p>
              <a:pPr marL="0" indent="0">
                <a:buNone/>
              </a:pPr>
              <a:r>
                <a:rPr lang="en-US" sz="1200" dirty="0">
                  <a:solidFill>
                    <a:srgbClr val="5E636B"/>
                  </a:solidFill>
                  <a:latin typeface="Calibri" pitchFamily="34" charset="0"/>
                  <a:ea typeface="Calibri" pitchFamily="34" charset="-122"/>
                  <a:cs typeface="Calibri" pitchFamily="34" charset="-120"/>
                </a:rPr>
                <a:t>HDR 8-row and power 6-row</a:t>
              </a:r>
              <a:endParaRPr lang="en-US" sz="1200" dirty="0"/>
            </a:p>
          </p:txBody>
        </p:sp>
        <p:sp>
          <p:nvSpPr>
            <p:cNvPr id="12" name="Shape 10"/>
            <p:cNvSpPr/>
            <p:nvPr/>
          </p:nvSpPr>
          <p:spPr>
            <a:xfrm>
              <a:off x="777240" y="3063240"/>
              <a:ext cx="868680" cy="292608"/>
            </a:xfrm>
            <a:prstGeom prst="rect">
              <a:avLst/>
            </a:prstGeom>
            <a:solidFill>
              <a:srgbClr val="E3EFE5"/>
            </a:solidFill>
            <a:ln w="12700">
              <a:solidFill>
                <a:srgbClr val="E3EFE5"/>
              </a:solidFill>
              <a:prstDash val="solid"/>
            </a:ln>
          </p:spPr>
          <p:txBody>
            <a:bodyPr/>
            <a:lstStyle/>
            <a:p>
              <a:endParaRPr lang="en-CA"/>
            </a:p>
          </p:txBody>
        </p:sp>
        <p:sp>
          <p:nvSpPr>
            <p:cNvPr id="13" name="Text 11"/>
            <p:cNvSpPr/>
            <p:nvPr/>
          </p:nvSpPr>
          <p:spPr>
            <a:xfrm>
              <a:off x="777240" y="3063240"/>
              <a:ext cx="868680" cy="292608"/>
            </a:xfrm>
            <a:prstGeom prst="rect">
              <a:avLst/>
            </a:prstGeom>
            <a:noFill/>
            <a:ln/>
          </p:spPr>
          <p:txBody>
            <a:bodyPr wrap="square" lIns="0" tIns="0" rIns="0" bIns="0" rtlCol="0" anchor="ctr"/>
            <a:lstStyle/>
            <a:p>
              <a:pPr marL="0" indent="0" algn="ctr">
                <a:buNone/>
              </a:pPr>
              <a:r>
                <a:rPr lang="en-US" sz="1000" b="1" dirty="0">
                  <a:solidFill>
                    <a:srgbClr val="2F6B3A"/>
                  </a:solidFill>
                  <a:latin typeface="Calibri" pitchFamily="34" charset="0"/>
                  <a:ea typeface="Calibri" pitchFamily="34" charset="-122"/>
                  <a:cs typeface="Calibri" pitchFamily="34" charset="-120"/>
                </a:rPr>
                <a:t>DONE</a:t>
              </a:r>
              <a:endParaRPr lang="en-US" sz="1000" dirty="0"/>
            </a:p>
          </p:txBody>
        </p:sp>
        <p:sp>
          <p:nvSpPr>
            <p:cNvPr id="14" name="Text 12"/>
            <p:cNvSpPr/>
            <p:nvPr/>
          </p:nvSpPr>
          <p:spPr>
            <a:xfrm>
              <a:off x="1828800" y="3017520"/>
              <a:ext cx="5120640" cy="320040"/>
            </a:xfrm>
            <a:prstGeom prst="rect">
              <a:avLst/>
            </a:prstGeom>
            <a:noFill/>
            <a:ln/>
          </p:spPr>
          <p:txBody>
            <a:bodyPr wrap="square" lIns="0" tIns="0" rIns="0" bIns="0" rtlCol="0" anchor="ctr"/>
            <a:lstStyle/>
            <a:p>
              <a:pPr marL="0" indent="0">
                <a:buNone/>
              </a:pPr>
              <a:r>
                <a:rPr lang="en-US" sz="1400" b="1" dirty="0">
                  <a:solidFill>
                    <a:srgbClr val="1C2026"/>
                  </a:solidFill>
                  <a:latin typeface="Calibri" pitchFamily="34" charset="0"/>
                  <a:ea typeface="Calibri" pitchFamily="34" charset="-122"/>
                  <a:cs typeface="Calibri" pitchFamily="34" charset="-120"/>
                </a:rPr>
                <a:t>Insulation resistance and voltage proof</a:t>
              </a:r>
              <a:endParaRPr lang="en-US" sz="1400" dirty="0"/>
            </a:p>
          </p:txBody>
        </p:sp>
        <p:sp>
          <p:nvSpPr>
            <p:cNvPr id="15" name="Text 13"/>
            <p:cNvSpPr/>
            <p:nvPr/>
          </p:nvSpPr>
          <p:spPr>
            <a:xfrm>
              <a:off x="1828800" y="3337560"/>
              <a:ext cx="5120640" cy="274320"/>
            </a:xfrm>
            <a:prstGeom prst="rect">
              <a:avLst/>
            </a:prstGeom>
            <a:noFill/>
            <a:ln/>
          </p:spPr>
          <p:txBody>
            <a:bodyPr wrap="square" lIns="0" tIns="0" rIns="0" bIns="0" rtlCol="0" anchor="ctr"/>
            <a:lstStyle/>
            <a:p>
              <a:pPr marL="0" indent="0">
                <a:buNone/>
              </a:pPr>
              <a:r>
                <a:rPr lang="en-US" sz="1200" dirty="0">
                  <a:solidFill>
                    <a:srgbClr val="5E636B"/>
                  </a:solidFill>
                  <a:latin typeface="Calibri" pitchFamily="34" charset="0"/>
                  <a:ea typeface="Calibri" pitchFamily="34" charset="-122"/>
                  <a:cs typeface="Calibri" pitchFamily="34" charset="-120"/>
                </a:rPr>
                <a:t>500 Vdc IR, 750 Vrms DWV</a:t>
              </a:r>
              <a:endParaRPr lang="en-US" sz="1200" dirty="0"/>
            </a:p>
          </p:txBody>
        </p:sp>
        <p:sp>
          <p:nvSpPr>
            <p:cNvPr id="16" name="Shape 14"/>
            <p:cNvSpPr/>
            <p:nvPr/>
          </p:nvSpPr>
          <p:spPr>
            <a:xfrm>
              <a:off x="777240" y="3794760"/>
              <a:ext cx="868680" cy="292608"/>
            </a:xfrm>
            <a:prstGeom prst="rect">
              <a:avLst/>
            </a:prstGeom>
            <a:solidFill>
              <a:srgbClr val="E3EFE5"/>
            </a:solidFill>
            <a:ln w="12700">
              <a:solidFill>
                <a:srgbClr val="E3EFE5"/>
              </a:solidFill>
              <a:prstDash val="solid"/>
            </a:ln>
          </p:spPr>
          <p:txBody>
            <a:bodyPr/>
            <a:lstStyle/>
            <a:p>
              <a:endParaRPr lang="en-CA"/>
            </a:p>
          </p:txBody>
        </p:sp>
        <p:sp>
          <p:nvSpPr>
            <p:cNvPr id="17" name="Text 15"/>
            <p:cNvSpPr/>
            <p:nvPr/>
          </p:nvSpPr>
          <p:spPr>
            <a:xfrm>
              <a:off x="777240" y="3794760"/>
              <a:ext cx="868680" cy="292608"/>
            </a:xfrm>
            <a:prstGeom prst="rect">
              <a:avLst/>
            </a:prstGeom>
            <a:noFill/>
            <a:ln/>
          </p:spPr>
          <p:txBody>
            <a:bodyPr wrap="square" lIns="0" tIns="0" rIns="0" bIns="0" rtlCol="0" anchor="ctr"/>
            <a:lstStyle/>
            <a:p>
              <a:pPr marL="0" indent="0" algn="ctr">
                <a:buNone/>
              </a:pPr>
              <a:r>
                <a:rPr lang="en-US" sz="1000" b="1" dirty="0">
                  <a:solidFill>
                    <a:srgbClr val="2F6B3A"/>
                  </a:solidFill>
                  <a:latin typeface="Calibri" pitchFamily="34" charset="0"/>
                  <a:ea typeface="Calibri" pitchFamily="34" charset="-122"/>
                  <a:cs typeface="Calibri" pitchFamily="34" charset="-120"/>
                </a:rPr>
                <a:t>DONE</a:t>
              </a:r>
              <a:endParaRPr lang="en-US" sz="1000" dirty="0"/>
            </a:p>
          </p:txBody>
        </p:sp>
        <p:sp>
          <p:nvSpPr>
            <p:cNvPr id="18" name="Text 16"/>
            <p:cNvSpPr/>
            <p:nvPr/>
          </p:nvSpPr>
          <p:spPr>
            <a:xfrm>
              <a:off x="1828800" y="3749040"/>
              <a:ext cx="5120640" cy="320040"/>
            </a:xfrm>
            <a:prstGeom prst="rect">
              <a:avLst/>
            </a:prstGeom>
            <a:noFill/>
            <a:ln/>
          </p:spPr>
          <p:txBody>
            <a:bodyPr wrap="square" lIns="0" tIns="0" rIns="0" bIns="0" rtlCol="0" anchor="ctr"/>
            <a:lstStyle/>
            <a:p>
              <a:pPr marL="0" indent="0">
                <a:buNone/>
              </a:pPr>
              <a:r>
                <a:rPr lang="en-US" sz="1400" b="1" dirty="0">
                  <a:solidFill>
                    <a:srgbClr val="1C2026"/>
                  </a:solidFill>
                  <a:latin typeface="Calibri" pitchFamily="34" charset="0"/>
                  <a:ea typeface="Calibri" pitchFamily="34" charset="-122"/>
                  <a:cs typeface="Calibri" pitchFamily="34" charset="-120"/>
                </a:rPr>
                <a:t>Mating / unmating force</a:t>
              </a:r>
              <a:endParaRPr lang="en-US" sz="1400" dirty="0"/>
            </a:p>
          </p:txBody>
        </p:sp>
        <p:sp>
          <p:nvSpPr>
            <p:cNvPr id="19" name="Text 17"/>
            <p:cNvSpPr/>
            <p:nvPr/>
          </p:nvSpPr>
          <p:spPr>
            <a:xfrm>
              <a:off x="1828800" y="4069080"/>
              <a:ext cx="5120640" cy="274320"/>
            </a:xfrm>
            <a:prstGeom prst="rect">
              <a:avLst/>
            </a:prstGeom>
            <a:noFill/>
            <a:ln/>
          </p:spPr>
          <p:txBody>
            <a:bodyPr wrap="square" lIns="0" tIns="0" rIns="0" bIns="0" rtlCol="0" anchor="ctr"/>
            <a:lstStyle/>
            <a:p>
              <a:pPr marL="0" indent="0">
                <a:buNone/>
              </a:pPr>
              <a:r>
                <a:rPr lang="en-US" sz="1200" dirty="0">
                  <a:solidFill>
                    <a:srgbClr val="5E636B"/>
                  </a:solidFill>
                  <a:latin typeface="Calibri" pitchFamily="34" charset="0"/>
                  <a:ea typeface="Calibri" pitchFamily="34" charset="-122"/>
                  <a:cs typeface="Calibri" pitchFamily="34" charset="-120"/>
                </a:rPr>
                <a:t>4 parts, cycles 1 and 4</a:t>
              </a:r>
              <a:endParaRPr lang="en-US" sz="1200" dirty="0"/>
            </a:p>
          </p:txBody>
        </p:sp>
        <p:sp>
          <p:nvSpPr>
            <p:cNvPr id="20" name="Shape 18"/>
            <p:cNvSpPr/>
            <p:nvPr/>
          </p:nvSpPr>
          <p:spPr>
            <a:xfrm>
              <a:off x="777240" y="4526280"/>
              <a:ext cx="868680" cy="292608"/>
            </a:xfrm>
            <a:prstGeom prst="rect">
              <a:avLst/>
            </a:prstGeom>
            <a:solidFill>
              <a:srgbClr val="E3EFE5"/>
            </a:solidFill>
            <a:ln w="12700">
              <a:solidFill>
                <a:srgbClr val="E3EFE5"/>
              </a:solidFill>
              <a:prstDash val="solid"/>
            </a:ln>
          </p:spPr>
          <p:txBody>
            <a:bodyPr/>
            <a:lstStyle/>
            <a:p>
              <a:endParaRPr lang="en-CA"/>
            </a:p>
          </p:txBody>
        </p:sp>
        <p:sp>
          <p:nvSpPr>
            <p:cNvPr id="21" name="Text 19"/>
            <p:cNvSpPr/>
            <p:nvPr/>
          </p:nvSpPr>
          <p:spPr>
            <a:xfrm>
              <a:off x="777240" y="4526280"/>
              <a:ext cx="868680" cy="292608"/>
            </a:xfrm>
            <a:prstGeom prst="rect">
              <a:avLst/>
            </a:prstGeom>
            <a:noFill/>
            <a:ln/>
          </p:spPr>
          <p:txBody>
            <a:bodyPr wrap="square" lIns="0" tIns="0" rIns="0" bIns="0" rtlCol="0" anchor="ctr"/>
            <a:lstStyle/>
            <a:p>
              <a:pPr marL="0" indent="0" algn="ctr">
                <a:buNone/>
              </a:pPr>
              <a:r>
                <a:rPr lang="en-US" sz="1000" b="1" dirty="0">
                  <a:solidFill>
                    <a:srgbClr val="2F6B3A"/>
                  </a:solidFill>
                  <a:latin typeface="Calibri" pitchFamily="34" charset="0"/>
                  <a:ea typeface="Calibri" pitchFamily="34" charset="-122"/>
                  <a:cs typeface="Calibri" pitchFamily="34" charset="-120"/>
                </a:rPr>
                <a:t>DONE</a:t>
              </a:r>
              <a:endParaRPr lang="en-US" sz="1000" dirty="0"/>
            </a:p>
          </p:txBody>
        </p:sp>
        <p:sp>
          <p:nvSpPr>
            <p:cNvPr id="22" name="Text 20"/>
            <p:cNvSpPr/>
            <p:nvPr/>
          </p:nvSpPr>
          <p:spPr>
            <a:xfrm>
              <a:off x="1828800" y="4480560"/>
              <a:ext cx="5120640" cy="320040"/>
            </a:xfrm>
            <a:prstGeom prst="rect">
              <a:avLst/>
            </a:prstGeom>
            <a:noFill/>
            <a:ln/>
          </p:spPr>
          <p:txBody>
            <a:bodyPr wrap="square" lIns="0" tIns="0" rIns="0" bIns="0" rtlCol="0" anchor="ctr"/>
            <a:lstStyle/>
            <a:p>
              <a:pPr marL="0" indent="0">
                <a:buNone/>
              </a:pPr>
              <a:r>
                <a:rPr lang="en-US" sz="1400" b="1" dirty="0">
                  <a:solidFill>
                    <a:srgbClr val="1C2026"/>
                  </a:solidFill>
                  <a:latin typeface="Calibri" pitchFamily="34" charset="0"/>
                  <a:ea typeface="Calibri" pitchFamily="34" charset="-122"/>
                  <a:cs typeface="Calibri" pitchFamily="34" charset="-120"/>
                </a:rPr>
                <a:t>HDR S-parameters, de-embedded</a:t>
              </a:r>
              <a:endParaRPr lang="en-US" sz="1400" dirty="0"/>
            </a:p>
          </p:txBody>
        </p:sp>
        <p:sp>
          <p:nvSpPr>
            <p:cNvPr id="23" name="Text 21"/>
            <p:cNvSpPr/>
            <p:nvPr/>
          </p:nvSpPr>
          <p:spPr>
            <a:xfrm>
              <a:off x="1828800" y="4800600"/>
              <a:ext cx="5120640" cy="274320"/>
            </a:xfrm>
            <a:prstGeom prst="rect">
              <a:avLst/>
            </a:prstGeom>
            <a:noFill/>
            <a:ln/>
          </p:spPr>
          <p:txBody>
            <a:bodyPr wrap="square" lIns="0" tIns="0" rIns="0" bIns="0" rtlCol="0" anchor="ctr"/>
            <a:lstStyle/>
            <a:p>
              <a:pPr marL="0" indent="0">
                <a:buNone/>
              </a:pPr>
              <a:r>
                <a:rPr lang="en-US" sz="1200" dirty="0">
                  <a:solidFill>
                    <a:srgbClr val="5E636B"/>
                  </a:solidFill>
                  <a:latin typeface="Calibri" pitchFamily="34" charset="0"/>
                  <a:ea typeface="Calibri" pitchFamily="34" charset="-122"/>
                  <a:cs typeface="Calibri" pitchFamily="34" charset="-120"/>
                </a:rPr>
                <a:t>IL, RL, NEXT, FEXT, TDR · 5 samples + AirMax reference</a:t>
              </a:r>
              <a:endParaRPr lang="en-US" sz="1200" dirty="0"/>
            </a:p>
          </p:txBody>
        </p:sp>
        <p:sp>
          <p:nvSpPr>
            <p:cNvPr id="24" name="Shape 22"/>
            <p:cNvSpPr/>
            <p:nvPr/>
          </p:nvSpPr>
          <p:spPr>
            <a:xfrm>
              <a:off x="777240" y="5257800"/>
              <a:ext cx="868680" cy="292608"/>
            </a:xfrm>
            <a:prstGeom prst="rect">
              <a:avLst/>
            </a:prstGeom>
            <a:solidFill>
              <a:srgbClr val="E3EFE5"/>
            </a:solidFill>
            <a:ln w="12700">
              <a:solidFill>
                <a:srgbClr val="E3EFE5"/>
              </a:solidFill>
              <a:prstDash val="solid"/>
            </a:ln>
          </p:spPr>
          <p:txBody>
            <a:bodyPr/>
            <a:lstStyle/>
            <a:p>
              <a:endParaRPr lang="en-CA"/>
            </a:p>
          </p:txBody>
        </p:sp>
        <p:sp>
          <p:nvSpPr>
            <p:cNvPr id="25" name="Text 23"/>
            <p:cNvSpPr/>
            <p:nvPr/>
          </p:nvSpPr>
          <p:spPr>
            <a:xfrm>
              <a:off x="777240" y="5257800"/>
              <a:ext cx="868680" cy="292608"/>
            </a:xfrm>
            <a:prstGeom prst="rect">
              <a:avLst/>
            </a:prstGeom>
            <a:noFill/>
            <a:ln/>
          </p:spPr>
          <p:txBody>
            <a:bodyPr wrap="square" lIns="0" tIns="0" rIns="0" bIns="0" rtlCol="0" anchor="ctr"/>
            <a:lstStyle/>
            <a:p>
              <a:pPr marL="0" indent="0" algn="ctr">
                <a:buNone/>
              </a:pPr>
              <a:r>
                <a:rPr lang="en-US" sz="1000" b="1" dirty="0">
                  <a:solidFill>
                    <a:srgbClr val="2F6B3A"/>
                  </a:solidFill>
                  <a:latin typeface="Calibri" pitchFamily="34" charset="0"/>
                  <a:ea typeface="Calibri" pitchFamily="34" charset="-122"/>
                  <a:cs typeface="Calibri" pitchFamily="34" charset="-120"/>
                </a:rPr>
                <a:t>DONE</a:t>
              </a:r>
              <a:endParaRPr lang="en-US" sz="1000" dirty="0"/>
            </a:p>
          </p:txBody>
        </p:sp>
        <p:sp>
          <p:nvSpPr>
            <p:cNvPr id="26" name="Text 24"/>
            <p:cNvSpPr/>
            <p:nvPr/>
          </p:nvSpPr>
          <p:spPr>
            <a:xfrm>
              <a:off x="1828800" y="5212080"/>
              <a:ext cx="5120640" cy="320040"/>
            </a:xfrm>
            <a:prstGeom prst="rect">
              <a:avLst/>
            </a:prstGeom>
            <a:noFill/>
            <a:ln/>
          </p:spPr>
          <p:txBody>
            <a:bodyPr wrap="square" lIns="0" tIns="0" rIns="0" bIns="0" rtlCol="0" anchor="ctr"/>
            <a:lstStyle/>
            <a:p>
              <a:pPr marL="0" indent="0">
                <a:buNone/>
              </a:pPr>
              <a:r>
                <a:rPr lang="en-US" sz="1400" b="1" dirty="0">
                  <a:solidFill>
                    <a:srgbClr val="1C2026"/>
                  </a:solidFill>
                  <a:latin typeface="Calibri" pitchFamily="34" charset="0"/>
                  <a:ea typeface="Calibri" pitchFamily="34" charset="-122"/>
                  <a:cs typeface="Calibri" pitchFamily="34" charset="-120"/>
                </a:rPr>
                <a:t>Sine vibration and shock, 3 axes</a:t>
              </a:r>
              <a:endParaRPr lang="en-US" sz="1400" dirty="0"/>
            </a:p>
          </p:txBody>
        </p:sp>
        <p:sp>
          <p:nvSpPr>
            <p:cNvPr id="27" name="Text 25"/>
            <p:cNvSpPr/>
            <p:nvPr/>
          </p:nvSpPr>
          <p:spPr>
            <a:xfrm>
              <a:off x="1828800" y="5532120"/>
              <a:ext cx="5120640" cy="274320"/>
            </a:xfrm>
            <a:prstGeom prst="rect">
              <a:avLst/>
            </a:prstGeom>
            <a:noFill/>
            <a:ln/>
          </p:spPr>
          <p:txBody>
            <a:bodyPr wrap="square" lIns="0" tIns="0" rIns="0" bIns="0" rtlCol="0" anchor="ctr"/>
            <a:lstStyle/>
            <a:p>
              <a:pPr marL="0" indent="0">
                <a:buNone/>
              </a:pPr>
              <a:r>
                <a:rPr lang="en-US" sz="1200" dirty="0">
                  <a:solidFill>
                    <a:srgbClr val="5E636B"/>
                  </a:solidFill>
                  <a:latin typeface="Calibri" pitchFamily="34" charset="0"/>
                  <a:ea typeface="Calibri" pitchFamily="34" charset="-122"/>
                  <a:cs typeface="Calibri" pitchFamily="34" charset="-120"/>
                </a:rPr>
                <a:t>MECANO ID for Alter, 25/08/2025</a:t>
              </a:r>
              <a:endParaRPr lang="en-US" sz="1200" dirty="0"/>
            </a:p>
          </p:txBody>
        </p:sp>
        <p:sp>
          <p:nvSpPr>
            <p:cNvPr id="28" name="Shape 26"/>
            <p:cNvSpPr/>
            <p:nvPr/>
          </p:nvSpPr>
          <p:spPr>
            <a:xfrm>
              <a:off x="7360920" y="1645920"/>
              <a:ext cx="4297680" cy="4434840"/>
            </a:xfrm>
            <a:prstGeom prst="rect">
              <a:avLst/>
            </a:prstGeom>
            <a:solidFill>
              <a:srgbClr val="F6EBD8"/>
            </a:solidFill>
            <a:ln w="9525">
              <a:solidFill>
                <a:srgbClr val="D9D7D2"/>
              </a:solidFill>
              <a:prstDash val="solid"/>
            </a:ln>
          </p:spPr>
          <p:txBody>
            <a:bodyPr/>
            <a:lstStyle/>
            <a:p>
              <a:endParaRPr lang="en-CA"/>
            </a:p>
          </p:txBody>
        </p:sp>
        <p:sp>
          <p:nvSpPr>
            <p:cNvPr id="29" name="Text 27"/>
            <p:cNvSpPr/>
            <p:nvPr/>
          </p:nvSpPr>
          <p:spPr>
            <a:xfrm>
              <a:off x="7589520" y="1783080"/>
              <a:ext cx="2743200" cy="365760"/>
            </a:xfrm>
            <a:prstGeom prst="rect">
              <a:avLst/>
            </a:prstGeom>
            <a:noFill/>
            <a:ln/>
          </p:spPr>
          <p:txBody>
            <a:bodyPr wrap="square" lIns="0" tIns="0" rIns="0" bIns="0" rtlCol="0" anchor="ctr"/>
            <a:lstStyle/>
            <a:p>
              <a:pPr marL="0" indent="0">
                <a:buNone/>
              </a:pPr>
              <a:r>
                <a:rPr lang="en-US" sz="1600" b="1" dirty="0">
                  <a:solidFill>
                    <a:srgbClr val="8A5A12"/>
                  </a:solidFill>
                  <a:latin typeface="Avenir Next LT Pro" pitchFamily="34" charset="0"/>
                  <a:ea typeface="Avenir Next LT Pro" pitchFamily="34" charset="-122"/>
                  <a:cs typeface="Avenir Next LT Pro" pitchFamily="34" charset="-120"/>
                </a:rPr>
                <a:t>In progress</a:t>
              </a:r>
              <a:endParaRPr lang="en-US" sz="1600" dirty="0"/>
            </a:p>
          </p:txBody>
        </p:sp>
        <p:sp>
          <p:nvSpPr>
            <p:cNvPr id="30" name="Text 28"/>
            <p:cNvSpPr/>
            <p:nvPr/>
          </p:nvSpPr>
          <p:spPr>
            <a:xfrm>
              <a:off x="7589520" y="2286000"/>
              <a:ext cx="3886200" cy="594360"/>
            </a:xfrm>
            <a:prstGeom prst="rect">
              <a:avLst/>
            </a:prstGeom>
            <a:noFill/>
            <a:ln/>
          </p:spPr>
          <p:txBody>
            <a:bodyPr wrap="square" lIns="0" tIns="0" rIns="0" bIns="0" rtlCol="0" anchor="t"/>
            <a:lstStyle/>
            <a:p>
              <a:pPr marL="0" indent="0">
                <a:buNone/>
              </a:pPr>
              <a:r>
                <a:rPr lang="en-US" sz="1400" b="1" dirty="0">
                  <a:solidFill>
                    <a:srgbClr val="1C2026"/>
                  </a:solidFill>
                  <a:latin typeface="Calibri" pitchFamily="34" charset="0"/>
                  <a:ea typeface="Calibri" pitchFamily="34" charset="-122"/>
                  <a:cs typeface="Calibri" pitchFamily="34" charset="-120"/>
                </a:rPr>
                <a:t>Vibration and shock with live data transfer</a:t>
              </a:r>
              <a:endParaRPr lang="en-US" sz="1400" dirty="0"/>
            </a:p>
          </p:txBody>
        </p:sp>
        <p:sp>
          <p:nvSpPr>
            <p:cNvPr id="31" name="Text 29"/>
            <p:cNvSpPr/>
            <p:nvPr/>
          </p:nvSpPr>
          <p:spPr>
            <a:xfrm>
              <a:off x="7589520" y="2926080"/>
              <a:ext cx="3886200" cy="2011680"/>
            </a:xfrm>
            <a:prstGeom prst="rect">
              <a:avLst/>
            </a:prstGeom>
            <a:noFill/>
            <a:ln/>
          </p:spPr>
          <p:txBody>
            <a:bodyPr wrap="square" lIns="0" tIns="0" rIns="0" bIns="0" rtlCol="0" anchor="t"/>
            <a:lstStyle/>
            <a:p>
              <a:pPr marL="203200" indent="-203200">
                <a:spcAft>
                  <a:spcPts val="600"/>
                </a:spcAft>
                <a:buSzPct val="100000"/>
                <a:buChar char="•"/>
              </a:pPr>
              <a:r>
                <a:rPr lang="en-US" sz="1200" dirty="0">
                  <a:solidFill>
                    <a:srgbClr val="1C2026"/>
                  </a:solidFill>
                  <a:latin typeface="Calibri" pitchFamily="34" charset="0"/>
                  <a:ea typeface="Calibri" pitchFamily="34" charset="-122"/>
                  <a:cs typeface="Calibri" pitchFamily="34" charset="-120"/>
                </a:rPr>
                <a:t>HDR: 200 MHz clock pattern across the differential daisy-chain, sampled at 6.4 Gb/s</a:t>
              </a:r>
              <a:endParaRPr lang="en-US" sz="1200" dirty="0"/>
            </a:p>
            <a:p>
              <a:pPr marL="203200" indent="-203200">
                <a:spcAft>
                  <a:spcPts val="600"/>
                </a:spcAft>
                <a:buSzPct val="100000"/>
                <a:buChar char="•"/>
              </a:pPr>
              <a:r>
                <a:rPr lang="en-US" sz="1200" dirty="0">
                  <a:solidFill>
                    <a:srgbClr val="1C2026"/>
                  </a:solidFill>
                  <a:latin typeface="Calibri" pitchFamily="34" charset="0"/>
                  <a:ea typeface="Calibri" pitchFamily="34" charset="-122"/>
                  <a:cs typeface="Calibri" pitchFamily="34" charset="-120"/>
                </a:rPr>
                <a:t>Power: two daisy-chains monitored for contact disturbance ≥ 5 ns</a:t>
              </a:r>
              <a:endParaRPr lang="en-US" sz="1200" dirty="0"/>
            </a:p>
            <a:p>
              <a:pPr marL="203200" indent="-203200">
                <a:spcAft>
                  <a:spcPts val="600"/>
                </a:spcAft>
                <a:buSzPct val="100000"/>
                <a:buChar char="•"/>
              </a:pPr>
              <a:r>
                <a:rPr lang="en-US" sz="1200" dirty="0">
                  <a:solidFill>
                    <a:srgbClr val="1C2026"/>
                  </a:solidFill>
                  <a:latin typeface="Calibri" pitchFamily="34" charset="0"/>
                  <a:ea typeface="Calibri" pitchFamily="34" charset="-122"/>
                  <a:cs typeface="Calibri" pitchFamily="34" charset="-120"/>
                </a:rPr>
                <a:t>Re-planned in the September 2026 schedule after the requirement change</a:t>
              </a:r>
              <a:endParaRPr lang="en-US" sz="1200" dirty="0"/>
            </a:p>
          </p:txBody>
        </p:sp>
        <p:sp>
          <p:nvSpPr>
            <p:cNvPr id="32" name="Text 30"/>
            <p:cNvSpPr/>
            <p:nvPr/>
          </p:nvSpPr>
          <p:spPr>
            <a:xfrm>
              <a:off x="7589520" y="5120640"/>
              <a:ext cx="3886200" cy="731520"/>
            </a:xfrm>
            <a:prstGeom prst="rect">
              <a:avLst/>
            </a:prstGeom>
            <a:noFill/>
            <a:ln/>
          </p:spPr>
          <p:txBody>
            <a:bodyPr wrap="square" lIns="0" tIns="0" rIns="0" bIns="0" rtlCol="0" anchor="t"/>
            <a:lstStyle/>
            <a:p>
              <a:pPr marL="0" indent="0">
                <a:buNone/>
              </a:pPr>
              <a:r>
                <a:rPr lang="en-US" sz="1200" dirty="0">
                  <a:solidFill>
                    <a:srgbClr val="5E636B"/>
                  </a:solidFill>
                  <a:latin typeface="Calibri" pitchFamily="34" charset="0"/>
                  <a:ea typeface="Calibri" pitchFamily="34" charset="-122"/>
                  <a:cs typeface="Calibri" pitchFamily="34" charset="-120"/>
                </a:rPr>
                <a:t>Remaining ESA reliability sub-groups run to the same updated plan.</a:t>
              </a:r>
              <a:endParaRPr lang="en-US" sz="1200" dirty="0"/>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7F5"/>
        </a:solidFill>
        <a:effectLst/>
      </p:bgPr>
    </p:bg>
    <p:spTree>
      <p:nvGrpSpPr>
        <p:cNvPr id="1" name=""/>
        <p:cNvGrpSpPr/>
        <p:nvPr/>
      </p:nvGrpSpPr>
      <p:grpSpPr>
        <a:xfrm>
          <a:off x="0" y="0"/>
          <a:ext cx="0" cy="0"/>
          <a:chOff x="0" y="0"/>
          <a:chExt cx="0" cy="0"/>
        </a:xfrm>
      </p:grpSpPr>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3703320" y="1554480"/>
          <a:ext cx="4754880" cy="4279392"/>
        </p:xfrm>
        <a:graphic>
          <a:graphicData uri="http://schemas.openxmlformats.org/drawingml/2006/table">
            <a:tbl>
              <a:tblPr/>
              <a:tblGrid>
                <a:gridCol w="365760">
                  <a:extLst>
                    <a:ext uri="{9D8B030D-6E8A-4147-A177-3AD203B41FA5}">
                      <a16:colId xmlns:a16="http://schemas.microsoft.com/office/drawing/2014/main" val="20000"/>
                    </a:ext>
                  </a:extLst>
                </a:gridCol>
                <a:gridCol w="548640">
                  <a:extLst>
                    <a:ext uri="{9D8B030D-6E8A-4147-A177-3AD203B41FA5}">
                      <a16:colId xmlns:a16="http://schemas.microsoft.com/office/drawing/2014/main" val="20001"/>
                    </a:ext>
                  </a:extLst>
                </a:gridCol>
                <a:gridCol w="548640">
                  <a:extLst>
                    <a:ext uri="{9D8B030D-6E8A-4147-A177-3AD203B41FA5}">
                      <a16:colId xmlns:a16="http://schemas.microsoft.com/office/drawing/2014/main" val="20002"/>
                    </a:ext>
                  </a:extLst>
                </a:gridCol>
                <a:gridCol w="548640">
                  <a:extLst>
                    <a:ext uri="{9D8B030D-6E8A-4147-A177-3AD203B41FA5}">
                      <a16:colId xmlns:a16="http://schemas.microsoft.com/office/drawing/2014/main" val="20003"/>
                    </a:ext>
                  </a:extLst>
                </a:gridCol>
                <a:gridCol w="548640">
                  <a:extLst>
                    <a:ext uri="{9D8B030D-6E8A-4147-A177-3AD203B41FA5}">
                      <a16:colId xmlns:a16="http://schemas.microsoft.com/office/drawing/2014/main" val="20004"/>
                    </a:ext>
                  </a:extLst>
                </a:gridCol>
                <a:gridCol w="548640">
                  <a:extLst>
                    <a:ext uri="{9D8B030D-6E8A-4147-A177-3AD203B41FA5}">
                      <a16:colId xmlns:a16="http://schemas.microsoft.com/office/drawing/2014/main" val="20005"/>
                    </a:ext>
                  </a:extLst>
                </a:gridCol>
                <a:gridCol w="548640">
                  <a:extLst>
                    <a:ext uri="{9D8B030D-6E8A-4147-A177-3AD203B41FA5}">
                      <a16:colId xmlns:a16="http://schemas.microsoft.com/office/drawing/2014/main" val="20006"/>
                    </a:ext>
                  </a:extLst>
                </a:gridCol>
                <a:gridCol w="548640">
                  <a:extLst>
                    <a:ext uri="{9D8B030D-6E8A-4147-A177-3AD203B41FA5}">
                      <a16:colId xmlns:a16="http://schemas.microsoft.com/office/drawing/2014/main" val="20007"/>
                    </a:ext>
                  </a:extLst>
                </a:gridCol>
                <a:gridCol w="548640">
                  <a:extLst>
                    <a:ext uri="{9D8B030D-6E8A-4147-A177-3AD203B41FA5}">
                      <a16:colId xmlns:a16="http://schemas.microsoft.com/office/drawing/2014/main" val="20008"/>
                    </a:ext>
                  </a:extLst>
                </a:gridCol>
              </a:tblGrid>
              <a:tr h="329184">
                <a:tc>
                  <a:txBody>
                    <a:bodyPr/>
                    <a:lstStyle/>
                    <a:p>
                      <a:pPr marL="0" indent="0" algn="ctr">
                        <a:buNone/>
                      </a:pP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5"/>
                    </a:solidFill>
                  </a:tcPr>
                </a:tc>
                <a:tc>
                  <a:txBody>
                    <a:bodyPr/>
                    <a:lstStyle/>
                    <a:p>
                      <a:pPr marL="0" indent="0" algn="ctr">
                        <a:buNone/>
                      </a:pPr>
                      <a:r>
                        <a:rPr lang="en-US" sz="1200" b="1" dirty="0">
                          <a:solidFill>
                            <a:srgbClr val="5E636B"/>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5"/>
                    </a:solidFill>
                  </a:tcPr>
                </a:tc>
                <a:tc>
                  <a:txBody>
                    <a:bodyPr/>
                    <a:lstStyle/>
                    <a:p>
                      <a:pPr marL="0" indent="0" algn="ctr">
                        <a:buNone/>
                      </a:pPr>
                      <a:r>
                        <a:rPr lang="en-US" sz="1200" b="1" dirty="0">
                          <a:solidFill>
                            <a:srgbClr val="5E636B"/>
                          </a:solidFill>
                          <a:latin typeface="Calibri" pitchFamily="34" charset="0"/>
                          <a:ea typeface="Calibri" pitchFamily="34" charset="-122"/>
                          <a:cs typeface="Calibri" pitchFamily="34" charset="-120"/>
                        </a:rPr>
                        <a:t>2</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5"/>
                    </a:solidFill>
                  </a:tcPr>
                </a:tc>
                <a:tc>
                  <a:txBody>
                    <a:bodyPr/>
                    <a:lstStyle/>
                    <a:p>
                      <a:pPr marL="0" indent="0" algn="ctr">
                        <a:buNone/>
                      </a:pPr>
                      <a:r>
                        <a:rPr lang="en-US" sz="1200" b="1" dirty="0">
                          <a:solidFill>
                            <a:srgbClr val="5E636B"/>
                          </a:solidFill>
                          <a:latin typeface="Calibri" pitchFamily="34" charset="0"/>
                          <a:ea typeface="Calibri" pitchFamily="34" charset="-122"/>
                          <a:cs typeface="Calibri" pitchFamily="34" charset="-120"/>
                        </a:rPr>
                        <a:t>3</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5"/>
                    </a:solidFill>
                  </a:tcPr>
                </a:tc>
                <a:tc>
                  <a:txBody>
                    <a:bodyPr/>
                    <a:lstStyle/>
                    <a:p>
                      <a:pPr marL="0" indent="0" algn="ctr">
                        <a:buNone/>
                      </a:pPr>
                      <a:r>
                        <a:rPr lang="en-US" sz="1200" b="1" dirty="0">
                          <a:solidFill>
                            <a:srgbClr val="5E636B"/>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5"/>
                    </a:solidFill>
                  </a:tcPr>
                </a:tc>
                <a:tc>
                  <a:txBody>
                    <a:bodyPr/>
                    <a:lstStyle/>
                    <a:p>
                      <a:pPr marL="0" indent="0" algn="ctr">
                        <a:buNone/>
                      </a:pPr>
                      <a:r>
                        <a:rPr lang="en-US" sz="1200" b="1" dirty="0">
                          <a:solidFill>
                            <a:srgbClr val="5E636B"/>
                          </a:solidFill>
                          <a:latin typeface="Calibri" pitchFamily="34" charset="0"/>
                          <a:ea typeface="Calibri" pitchFamily="34" charset="-122"/>
                          <a:cs typeface="Calibri" pitchFamily="34" charset="-120"/>
                        </a:rPr>
                        <a:t>5</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5"/>
                    </a:solidFill>
                  </a:tcPr>
                </a:tc>
                <a:tc>
                  <a:txBody>
                    <a:bodyPr/>
                    <a:lstStyle/>
                    <a:p>
                      <a:pPr marL="0" indent="0" algn="ctr">
                        <a:buNone/>
                      </a:pPr>
                      <a:r>
                        <a:rPr lang="en-US" sz="1200" b="1" dirty="0">
                          <a:solidFill>
                            <a:srgbClr val="5E636B"/>
                          </a:solidFill>
                          <a:latin typeface="Calibri" pitchFamily="34" charset="0"/>
                          <a:ea typeface="Calibri" pitchFamily="34" charset="-122"/>
                          <a:cs typeface="Calibri" pitchFamily="34" charset="-120"/>
                        </a:rPr>
                        <a:t>6</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5"/>
                    </a:solidFill>
                  </a:tcPr>
                </a:tc>
                <a:tc>
                  <a:txBody>
                    <a:bodyPr/>
                    <a:lstStyle/>
                    <a:p>
                      <a:pPr marL="0" indent="0" algn="ctr">
                        <a:buNone/>
                      </a:pPr>
                      <a:r>
                        <a:rPr lang="en-US" sz="1200" b="1" dirty="0">
                          <a:solidFill>
                            <a:srgbClr val="5E636B"/>
                          </a:solidFill>
                          <a:latin typeface="Calibri" pitchFamily="34" charset="0"/>
                          <a:ea typeface="Calibri" pitchFamily="34" charset="-122"/>
                          <a:cs typeface="Calibri" pitchFamily="34" charset="-120"/>
                        </a:rPr>
                        <a:t>7</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5"/>
                    </a:solidFill>
                  </a:tcPr>
                </a:tc>
                <a:tc>
                  <a:txBody>
                    <a:bodyPr/>
                    <a:lstStyle/>
                    <a:p>
                      <a:pPr marL="0" indent="0" algn="ctr">
                        <a:buNone/>
                      </a:pPr>
                      <a:r>
                        <a:rPr lang="en-US" sz="1200" b="1" dirty="0">
                          <a:solidFill>
                            <a:srgbClr val="5E636B"/>
                          </a:solidFill>
                          <a:latin typeface="Calibri" pitchFamily="34" charset="0"/>
                          <a:ea typeface="Calibri" pitchFamily="34" charset="-122"/>
                          <a:cs typeface="Calibri" pitchFamily="34" charset="-120"/>
                        </a:rPr>
                        <a:t>8</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5"/>
                    </a:solidFill>
                  </a:tcPr>
                </a:tc>
                <a:extLst>
                  <a:ext uri="{0D108BD9-81ED-4DB2-BD59-A6C34878D82A}">
                    <a16:rowId xmlns:a16="http://schemas.microsoft.com/office/drawing/2014/main" val="10000"/>
                  </a:ext>
                </a:extLst>
              </a:tr>
              <a:tr h="329184">
                <a:tc>
                  <a:txBody>
                    <a:bodyPr/>
                    <a:lstStyle/>
                    <a:p>
                      <a:pPr marL="0" indent="0" algn="ctr">
                        <a:buNone/>
                      </a:pPr>
                      <a:r>
                        <a:rPr lang="en-US" sz="1200" b="1" dirty="0">
                          <a:solidFill>
                            <a:srgbClr val="5E636B"/>
                          </a:solidFill>
                          <a:latin typeface="Calibri" pitchFamily="34" charset="0"/>
                          <a:ea typeface="Calibri" pitchFamily="34" charset="-122"/>
                          <a:cs typeface="Calibri" pitchFamily="34" charset="-120"/>
                        </a:rPr>
                        <a:t>A</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5"/>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19</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5A4B2"/>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12</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EE5"/>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20</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C9CAB"/>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11</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E6EC"/>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18</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EACB9"/>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12</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EE5"/>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17</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7B5C1"/>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12</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EE5"/>
                    </a:solidFill>
                  </a:tcPr>
                </a:tc>
                <a:extLst>
                  <a:ext uri="{0D108BD9-81ED-4DB2-BD59-A6C34878D82A}">
                    <a16:rowId xmlns:a16="http://schemas.microsoft.com/office/drawing/2014/main" val="10001"/>
                  </a:ext>
                </a:extLst>
              </a:tr>
              <a:tr h="329184">
                <a:tc>
                  <a:txBody>
                    <a:bodyPr/>
                    <a:lstStyle/>
                    <a:p>
                      <a:pPr marL="0" indent="0" algn="ctr">
                        <a:buNone/>
                      </a:pPr>
                      <a:r>
                        <a:rPr lang="en-US" sz="1200" b="1" dirty="0">
                          <a:solidFill>
                            <a:srgbClr val="5E636B"/>
                          </a:solidFill>
                          <a:latin typeface="Calibri" pitchFamily="34" charset="0"/>
                          <a:ea typeface="Calibri" pitchFamily="34" charset="-122"/>
                          <a:cs typeface="Calibri" pitchFamily="34" charset="-120"/>
                        </a:rPr>
                        <a:t>B</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5"/>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18</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EACB9"/>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19</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5A4B2"/>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20</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C9CAB"/>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18</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EACB9"/>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21</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294A4"/>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19</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5A4B2"/>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21</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294A4"/>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18</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EACB9"/>
                    </a:solidFill>
                  </a:tcPr>
                </a:tc>
                <a:extLst>
                  <a:ext uri="{0D108BD9-81ED-4DB2-BD59-A6C34878D82A}">
                    <a16:rowId xmlns:a16="http://schemas.microsoft.com/office/drawing/2014/main" val="10002"/>
                  </a:ext>
                </a:extLst>
              </a:tr>
              <a:tr h="329184">
                <a:tc>
                  <a:txBody>
                    <a:bodyPr/>
                    <a:lstStyle/>
                    <a:p>
                      <a:pPr marL="0" indent="0" algn="ctr">
                        <a:buNone/>
                      </a:pPr>
                      <a:r>
                        <a:rPr lang="en-US" sz="1200" b="1" dirty="0">
                          <a:solidFill>
                            <a:srgbClr val="5E636B"/>
                          </a:solidFill>
                          <a:latin typeface="Calibri" pitchFamily="34" charset="0"/>
                          <a:ea typeface="Calibri" pitchFamily="34" charset="-122"/>
                          <a:cs typeface="Calibri" pitchFamily="34" charset="-120"/>
                        </a:rPr>
                        <a:t>C</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5"/>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10</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EF3"/>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21</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294A4"/>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14</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3CDD6"/>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19</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5A4B2"/>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12</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EE5"/>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19</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5A4B2"/>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12</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EE5"/>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20</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C9CAB"/>
                    </a:solidFill>
                  </a:tcPr>
                </a:tc>
                <a:extLst>
                  <a:ext uri="{0D108BD9-81ED-4DB2-BD59-A6C34878D82A}">
                    <a16:rowId xmlns:a16="http://schemas.microsoft.com/office/drawing/2014/main" val="10003"/>
                  </a:ext>
                </a:extLst>
              </a:tr>
              <a:tr h="329184">
                <a:tc>
                  <a:txBody>
                    <a:bodyPr/>
                    <a:lstStyle/>
                    <a:p>
                      <a:pPr marL="0" indent="0" algn="ctr">
                        <a:buNone/>
                      </a:pPr>
                      <a:r>
                        <a:rPr lang="en-US" sz="1200" b="1" dirty="0">
                          <a:solidFill>
                            <a:srgbClr val="5E636B"/>
                          </a:solidFill>
                          <a:latin typeface="Calibri" pitchFamily="34" charset="0"/>
                          <a:ea typeface="Calibri" pitchFamily="34" charset="-122"/>
                          <a:cs typeface="Calibri" pitchFamily="34" charset="-120"/>
                        </a:rPr>
                        <a:t>D</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5"/>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22</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98C9D"/>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11</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E6EC"/>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21</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294A4"/>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12</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EE5"/>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21</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294A4"/>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13</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5DD"/>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17</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7B5C1"/>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15</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AC5CF"/>
                    </a:solidFill>
                  </a:tcPr>
                </a:tc>
                <a:extLst>
                  <a:ext uri="{0D108BD9-81ED-4DB2-BD59-A6C34878D82A}">
                    <a16:rowId xmlns:a16="http://schemas.microsoft.com/office/drawing/2014/main" val="10004"/>
                  </a:ext>
                </a:extLst>
              </a:tr>
              <a:tr h="329184">
                <a:tc>
                  <a:txBody>
                    <a:bodyPr/>
                    <a:lstStyle/>
                    <a:p>
                      <a:pPr marL="0" indent="0" algn="ctr">
                        <a:buNone/>
                      </a:pPr>
                      <a:r>
                        <a:rPr lang="en-US" sz="1200" b="1" dirty="0">
                          <a:solidFill>
                            <a:srgbClr val="5E636B"/>
                          </a:solidFill>
                          <a:latin typeface="Calibri" pitchFamily="34" charset="0"/>
                          <a:ea typeface="Calibri" pitchFamily="34" charset="-122"/>
                          <a:cs typeface="Calibri" pitchFamily="34" charset="-120"/>
                        </a:rPr>
                        <a:t>E</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5"/>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22</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98C9D"/>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22</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98C9D"/>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22</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98C9D"/>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20</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C9CAB"/>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22</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98C9D"/>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22</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98C9D"/>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20</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C9CAB"/>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21</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294A4"/>
                    </a:solidFill>
                  </a:tcPr>
                </a:tc>
                <a:extLst>
                  <a:ext uri="{0D108BD9-81ED-4DB2-BD59-A6C34878D82A}">
                    <a16:rowId xmlns:a16="http://schemas.microsoft.com/office/drawing/2014/main" val="10005"/>
                  </a:ext>
                </a:extLst>
              </a:tr>
              <a:tr h="329184">
                <a:tc>
                  <a:txBody>
                    <a:bodyPr/>
                    <a:lstStyle/>
                    <a:p>
                      <a:pPr marL="0" indent="0" algn="ctr">
                        <a:buNone/>
                      </a:pPr>
                      <a:r>
                        <a:rPr lang="en-US" sz="1200" b="1" dirty="0">
                          <a:solidFill>
                            <a:srgbClr val="5E636B"/>
                          </a:solidFill>
                          <a:latin typeface="Calibri" pitchFamily="34" charset="0"/>
                          <a:ea typeface="Calibri" pitchFamily="34" charset="-122"/>
                          <a:cs typeface="Calibri" pitchFamily="34" charset="-120"/>
                        </a:rPr>
                        <a:t>F</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5"/>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13</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5DD"/>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24</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77B8E"/>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13</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5DD"/>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23</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08496"/>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13</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5DD"/>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22</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98C9D"/>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11</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E6EC"/>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22</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98C9D"/>
                    </a:solidFill>
                  </a:tcPr>
                </a:tc>
                <a:extLst>
                  <a:ext uri="{0D108BD9-81ED-4DB2-BD59-A6C34878D82A}">
                    <a16:rowId xmlns:a16="http://schemas.microsoft.com/office/drawing/2014/main" val="10006"/>
                  </a:ext>
                </a:extLst>
              </a:tr>
              <a:tr h="329184">
                <a:tc>
                  <a:txBody>
                    <a:bodyPr/>
                    <a:lstStyle/>
                    <a:p>
                      <a:pPr marL="0" indent="0" algn="ctr">
                        <a:buNone/>
                      </a:pPr>
                      <a:r>
                        <a:rPr lang="en-US" sz="1200" b="1" dirty="0">
                          <a:solidFill>
                            <a:srgbClr val="5E636B"/>
                          </a:solidFill>
                          <a:latin typeface="Calibri" pitchFamily="34" charset="0"/>
                          <a:ea typeface="Calibri" pitchFamily="34" charset="-122"/>
                          <a:cs typeface="Calibri" pitchFamily="34" charset="-120"/>
                        </a:rPr>
                        <a:t>G</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5"/>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22</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98C9D"/>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11</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E6EC"/>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21</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294A4"/>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12</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6DEE5"/>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23</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08496"/>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10</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EF3"/>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20</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C9CAB"/>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11</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E6EC"/>
                    </a:solidFill>
                  </a:tcPr>
                </a:tc>
                <a:extLst>
                  <a:ext uri="{0D108BD9-81ED-4DB2-BD59-A6C34878D82A}">
                    <a16:rowId xmlns:a16="http://schemas.microsoft.com/office/drawing/2014/main" val="10007"/>
                  </a:ext>
                </a:extLst>
              </a:tr>
              <a:tr h="329184">
                <a:tc>
                  <a:txBody>
                    <a:bodyPr/>
                    <a:lstStyle/>
                    <a:p>
                      <a:pPr marL="0" indent="0" algn="ctr">
                        <a:buNone/>
                      </a:pPr>
                      <a:r>
                        <a:rPr lang="en-US" sz="1200" b="1" dirty="0">
                          <a:solidFill>
                            <a:srgbClr val="5E636B"/>
                          </a:solidFill>
                          <a:latin typeface="Calibri" pitchFamily="34" charset="0"/>
                          <a:ea typeface="Calibri" pitchFamily="34" charset="-122"/>
                          <a:cs typeface="Calibri" pitchFamily="34" charset="-120"/>
                        </a:rPr>
                        <a:t>H</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5"/>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24</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77B8E"/>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25</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D7387"/>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23</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708496"/>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21</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8294A4"/>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25</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D7387"/>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27</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B6379"/>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25</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D7387"/>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24</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77B8E"/>
                    </a:solidFill>
                  </a:tcPr>
                </a:tc>
                <a:extLst>
                  <a:ext uri="{0D108BD9-81ED-4DB2-BD59-A6C34878D82A}">
                    <a16:rowId xmlns:a16="http://schemas.microsoft.com/office/drawing/2014/main" val="10008"/>
                  </a:ext>
                </a:extLst>
              </a:tr>
              <a:tr h="329184">
                <a:tc>
                  <a:txBody>
                    <a:bodyPr/>
                    <a:lstStyle/>
                    <a:p>
                      <a:pPr marL="0" indent="0" algn="ctr">
                        <a:buNone/>
                      </a:pPr>
                      <a:r>
                        <a:rPr lang="en-US" sz="1200" b="1" dirty="0">
                          <a:solidFill>
                            <a:srgbClr val="5E636B"/>
                          </a:solidFill>
                          <a:latin typeface="Calibri" pitchFamily="34" charset="0"/>
                          <a:ea typeface="Calibri" pitchFamily="34" charset="-122"/>
                          <a:cs typeface="Calibri" pitchFamily="34" charset="-120"/>
                        </a:rPr>
                        <a:t>I</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5"/>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10</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EF3"/>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27</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B6379"/>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14</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3CDD6"/>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25</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D7387"/>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14</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3CDD6"/>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30</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F4A63"/>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11</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E6EC"/>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26</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46B80"/>
                    </a:solidFill>
                  </a:tcPr>
                </a:tc>
                <a:extLst>
                  <a:ext uri="{0D108BD9-81ED-4DB2-BD59-A6C34878D82A}">
                    <a16:rowId xmlns:a16="http://schemas.microsoft.com/office/drawing/2014/main" val="10009"/>
                  </a:ext>
                </a:extLst>
              </a:tr>
              <a:tr h="329184">
                <a:tc>
                  <a:txBody>
                    <a:bodyPr/>
                    <a:lstStyle/>
                    <a:p>
                      <a:pPr marL="0" indent="0" algn="ctr">
                        <a:buNone/>
                      </a:pPr>
                      <a:r>
                        <a:rPr lang="en-US" sz="1200" b="1" dirty="0">
                          <a:solidFill>
                            <a:srgbClr val="5E636B"/>
                          </a:solidFill>
                          <a:latin typeface="Calibri" pitchFamily="34" charset="0"/>
                          <a:ea typeface="Calibri" pitchFamily="34" charset="-122"/>
                          <a:cs typeface="Calibri" pitchFamily="34" charset="-120"/>
                        </a:rPr>
                        <a:t>J</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5"/>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26</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46B80"/>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16</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B1BDC8"/>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26</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46B80"/>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17</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7B5C1"/>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26</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46B80"/>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10</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EF3"/>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26</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46B80"/>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13</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CD5DD"/>
                    </a:solidFill>
                  </a:tcPr>
                </a:tc>
                <a:extLst>
                  <a:ext uri="{0D108BD9-81ED-4DB2-BD59-A6C34878D82A}">
                    <a16:rowId xmlns:a16="http://schemas.microsoft.com/office/drawing/2014/main" val="10010"/>
                  </a:ext>
                </a:extLst>
              </a:tr>
              <a:tr h="329184">
                <a:tc>
                  <a:txBody>
                    <a:bodyPr/>
                    <a:lstStyle/>
                    <a:p>
                      <a:pPr marL="0" indent="0" algn="ctr">
                        <a:buNone/>
                      </a:pPr>
                      <a:r>
                        <a:rPr lang="en-US" sz="1200" b="1" dirty="0">
                          <a:solidFill>
                            <a:srgbClr val="5E636B"/>
                          </a:solidFill>
                          <a:latin typeface="Calibri" pitchFamily="34" charset="0"/>
                          <a:ea typeface="Calibri" pitchFamily="34" charset="-122"/>
                          <a:cs typeface="Calibri" pitchFamily="34" charset="-120"/>
                        </a:rPr>
                        <a:t>K</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5"/>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26</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46B80"/>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30</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F4A63"/>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26</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46B80"/>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30</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F4A63"/>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24</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77B8E"/>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25</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D7387"/>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24</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677B8E"/>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27</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4B6379"/>
                    </a:solidFill>
                  </a:tcPr>
                </a:tc>
                <a:extLst>
                  <a:ext uri="{0D108BD9-81ED-4DB2-BD59-A6C34878D82A}">
                    <a16:rowId xmlns:a16="http://schemas.microsoft.com/office/drawing/2014/main" val="10011"/>
                  </a:ext>
                </a:extLst>
              </a:tr>
              <a:tr h="329184">
                <a:tc>
                  <a:txBody>
                    <a:bodyPr/>
                    <a:lstStyle/>
                    <a:p>
                      <a:pPr marL="0" indent="0" algn="ctr">
                        <a:buNone/>
                      </a:pPr>
                      <a:r>
                        <a:rPr lang="en-US" sz="1200" b="1" dirty="0">
                          <a:solidFill>
                            <a:srgbClr val="5E636B"/>
                          </a:solidFill>
                          <a:latin typeface="Calibri" pitchFamily="34" charset="0"/>
                          <a:ea typeface="Calibri" pitchFamily="34" charset="-122"/>
                          <a:cs typeface="Calibri" pitchFamily="34" charset="-120"/>
                        </a:rPr>
                        <a:t>L</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5"/>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10</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8EEF3"/>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30</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F4A63"/>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14</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3CDD6"/>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26</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46B80"/>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11</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E6EC"/>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30</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F4A63"/>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11</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FE6EC"/>
                    </a:solidFill>
                  </a:tcPr>
                </a:tc>
                <a:tc>
                  <a:txBody>
                    <a:bodyPr/>
                    <a:lstStyle/>
                    <a:p>
                      <a:pPr marL="0" indent="0" algn="ctr">
                        <a:buNone/>
                      </a:pPr>
                      <a:r>
                        <a:rPr lang="en-US" sz="1200" dirty="0">
                          <a:solidFill>
                            <a:srgbClr val="FFFFFF"/>
                          </a:solidFill>
                          <a:latin typeface="Calibri" pitchFamily="34" charset="0"/>
                          <a:ea typeface="Calibri" pitchFamily="34" charset="-122"/>
                          <a:cs typeface="Calibri" pitchFamily="34" charset="-120"/>
                        </a:rPr>
                        <a:t>31</a:t>
                      </a:r>
                      <a:endParaRPr lang="en-US" sz="120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6425C"/>
                    </a:solidFill>
                  </a:tcPr>
                </a:tc>
                <a:extLst>
                  <a:ext uri="{0D108BD9-81ED-4DB2-BD59-A6C34878D82A}">
                    <a16:rowId xmlns:a16="http://schemas.microsoft.com/office/drawing/2014/main" val="10012"/>
                  </a:ext>
                </a:extLst>
              </a:tr>
            </a:tbl>
          </a:graphicData>
        </a:graphic>
      </p:graphicFrame>
      <p:grpSp>
        <p:nvGrpSpPr>
          <p:cNvPr id="19" name="Group 18">
            <a:extLst>
              <a:ext uri="{FF2B5EF4-FFF2-40B4-BE49-F238E27FC236}">
                <a16:creationId xmlns:a16="http://schemas.microsoft.com/office/drawing/2014/main" id="{6BCC1307-C71B-C385-C123-A5DB23532230}"/>
              </a:ext>
            </a:extLst>
          </p:cNvPr>
          <p:cNvGrpSpPr/>
          <p:nvPr/>
        </p:nvGrpSpPr>
        <p:grpSpPr>
          <a:xfrm>
            <a:off x="457200" y="292608"/>
            <a:ext cx="11247120" cy="6428232"/>
            <a:chOff x="457200" y="292608"/>
            <a:chExt cx="11247120" cy="6428232"/>
          </a:xfrm>
        </p:grpSpPr>
        <p:sp>
          <p:nvSpPr>
            <p:cNvPr id="2" name="Text 0"/>
            <p:cNvSpPr/>
            <p:nvPr/>
          </p:nvSpPr>
          <p:spPr>
            <a:xfrm>
              <a:off x="548640" y="292608"/>
              <a:ext cx="8229600" cy="274320"/>
            </a:xfrm>
            <a:prstGeom prst="rect">
              <a:avLst/>
            </a:prstGeom>
            <a:noFill/>
            <a:ln/>
          </p:spPr>
          <p:txBody>
            <a:bodyPr wrap="square" lIns="0" tIns="0" rIns="0" bIns="0" rtlCol="0" anchor="ctr"/>
            <a:lstStyle/>
            <a:p>
              <a:pPr marL="0" indent="0">
                <a:buNone/>
              </a:pPr>
              <a:r>
                <a:rPr lang="en-US" sz="1100" b="1" kern="0" spc="300" dirty="0">
                  <a:solidFill>
                    <a:srgbClr val="A3162B"/>
                  </a:solidFill>
                  <a:latin typeface="Calibri" pitchFamily="34" charset="0"/>
                  <a:ea typeface="Calibri" pitchFamily="34" charset="-122"/>
                  <a:cs typeface="Calibri" pitchFamily="34" charset="-120"/>
                </a:rPr>
                <a:t>VALIDATION · RESISTANCE</a:t>
              </a:r>
              <a:endParaRPr lang="en-US" sz="1100" dirty="0"/>
            </a:p>
          </p:txBody>
        </p:sp>
        <p:sp>
          <p:nvSpPr>
            <p:cNvPr id="3" name="Text 1"/>
            <p:cNvSpPr/>
            <p:nvPr/>
          </p:nvSpPr>
          <p:spPr>
            <a:xfrm>
              <a:off x="548640" y="548640"/>
              <a:ext cx="11064240" cy="868680"/>
            </a:xfrm>
            <a:prstGeom prst="rect">
              <a:avLst/>
            </a:prstGeom>
            <a:noFill/>
            <a:ln/>
          </p:spPr>
          <p:txBody>
            <a:bodyPr wrap="square" lIns="0" tIns="0" rIns="0" bIns="0" rtlCol="0" anchor="t">
              <a:normAutofit/>
            </a:bodyPr>
            <a:lstStyle/>
            <a:p>
              <a:pPr marL="0" indent="0">
                <a:buNone/>
              </a:pPr>
              <a:r>
                <a:rPr lang="en-US" sz="2600" b="1" dirty="0">
                  <a:solidFill>
                    <a:srgbClr val="1C2026"/>
                  </a:solidFill>
                  <a:latin typeface="Avenir Next LT Pro" pitchFamily="34" charset="0"/>
                  <a:ea typeface="Avenir Next LT Pro" pitchFamily="34" charset="-122"/>
                  <a:cs typeface="Avenir Next LT Pro" pitchFamily="34" charset="-120"/>
                </a:rPr>
                <a:t>Daughtercard-to-backplane resistance: 10–31 mΩ across all 96 HDR positions</a:t>
              </a:r>
              <a:endParaRPr lang="en-US" sz="2600" dirty="0"/>
            </a:p>
          </p:txBody>
        </p:sp>
        <p:sp>
          <p:nvSpPr>
            <p:cNvPr id="4" name="Text 2"/>
            <p:cNvSpPr/>
            <p:nvPr/>
          </p:nvSpPr>
          <p:spPr>
            <a:xfrm>
              <a:off x="548640" y="6446520"/>
              <a:ext cx="8229600" cy="274320"/>
            </a:xfrm>
            <a:prstGeom prst="rect">
              <a:avLst/>
            </a:prstGeom>
            <a:noFill/>
            <a:ln/>
          </p:spPr>
          <p:txBody>
            <a:bodyPr wrap="square" lIns="0" tIns="0" rIns="0" bIns="0" rtlCol="0" anchor="ctr"/>
            <a:lstStyle/>
            <a:p>
              <a:pPr marL="0" indent="0">
                <a:buNone/>
              </a:pPr>
              <a:r>
                <a:rPr lang="en-US" sz="900" dirty="0">
                  <a:solidFill>
                    <a:srgbClr val="9AA0A8"/>
                  </a:solidFill>
                  <a:latin typeface="Calibri" pitchFamily="34" charset="0"/>
                  <a:ea typeface="Calibri" pitchFamily="34" charset="-122"/>
                  <a:cs typeface="Calibri" pitchFamily="34" charset="-120"/>
                </a:rPr>
                <a:t>SPCD 2026  ·  </a:t>
              </a:r>
              <a:r>
                <a:rPr lang="en-US" sz="900" dirty="0">
                  <a:solidFill>
                    <a:srgbClr val="9AA0A8"/>
                  </a:solidFill>
                  <a:latin typeface="Avenir Next LT Pro" pitchFamily="34" charset="0"/>
                  <a:ea typeface="Avenir Next LT Pro" pitchFamily="34" charset="-122"/>
                  <a:cs typeface="Avenir Next LT Pro" pitchFamily="34" charset="-120"/>
                </a:rPr>
                <a:t>HYPERBITS™</a:t>
              </a:r>
              <a:r>
                <a:rPr lang="en-US" sz="900" dirty="0">
                  <a:solidFill>
                    <a:srgbClr val="9AA0A8"/>
                  </a:solidFill>
                  <a:latin typeface="Calibri" pitchFamily="34" charset="0"/>
                  <a:ea typeface="Calibri" pitchFamily="34" charset="-122"/>
                  <a:cs typeface="Calibri" pitchFamily="34" charset="-120"/>
                </a:rPr>
                <a:t>  ·  Performance Interconnect SAS</a:t>
              </a:r>
              <a:endParaRPr lang="en-US" sz="900" dirty="0"/>
            </a:p>
          </p:txBody>
        </p:sp>
        <p:sp>
          <p:nvSpPr>
            <p:cNvPr id="5" name="Text 3"/>
            <p:cNvSpPr/>
            <p:nvPr/>
          </p:nvSpPr>
          <p:spPr>
            <a:xfrm>
              <a:off x="11155680" y="6446520"/>
              <a:ext cx="502920" cy="274320"/>
            </a:xfrm>
            <a:prstGeom prst="rect">
              <a:avLst/>
            </a:prstGeom>
            <a:noFill/>
            <a:ln/>
          </p:spPr>
          <p:txBody>
            <a:bodyPr wrap="square" lIns="0" tIns="0" rIns="0" bIns="0" rtlCol="0" anchor="ctr"/>
            <a:lstStyle/>
            <a:p>
              <a:pPr marL="0" indent="0" algn="r">
                <a:buNone/>
              </a:pPr>
              <a:r>
                <a:rPr lang="en-US" sz="900" dirty="0">
                  <a:solidFill>
                    <a:srgbClr val="9AA0A8"/>
                  </a:solidFill>
                  <a:latin typeface="Calibri" pitchFamily="34" charset="0"/>
                  <a:ea typeface="Calibri" pitchFamily="34" charset="-122"/>
                  <a:cs typeface="Calibri" pitchFamily="34" charset="-120"/>
                </a:rPr>
                <a:t>10</a:t>
              </a:r>
              <a:endParaRPr lang="en-US" sz="900" dirty="0"/>
            </a:p>
          </p:txBody>
        </p:sp>
        <p:pic>
          <p:nvPicPr>
            <p:cNvPr id="6" name="Image 0" descr="img/r_probe.jpg"/>
            <p:cNvPicPr>
              <a:picLocks noChangeAspect="1"/>
            </p:cNvPicPr>
            <p:nvPr/>
          </p:nvPicPr>
          <p:blipFill>
            <a:blip r:embed="rId3"/>
            <a:stretch>
              <a:fillRect/>
            </a:stretch>
          </p:blipFill>
          <p:spPr>
            <a:xfrm>
              <a:off x="457200" y="1578799"/>
              <a:ext cx="3017520" cy="3380363"/>
            </a:xfrm>
            <a:prstGeom prst="rect">
              <a:avLst/>
            </a:prstGeom>
          </p:spPr>
        </p:pic>
        <p:sp>
          <p:nvSpPr>
            <p:cNvPr id="7" name="Text 4"/>
            <p:cNvSpPr/>
            <p:nvPr/>
          </p:nvSpPr>
          <p:spPr>
            <a:xfrm>
              <a:off x="457200" y="5029200"/>
              <a:ext cx="3017520" cy="274320"/>
            </a:xfrm>
            <a:prstGeom prst="rect">
              <a:avLst/>
            </a:prstGeom>
            <a:noFill/>
            <a:ln/>
          </p:spPr>
          <p:txBody>
            <a:bodyPr wrap="square" lIns="0" tIns="0" rIns="0" bIns="0" rtlCol="0" anchor="ctr"/>
            <a:lstStyle/>
            <a:p>
              <a:pPr marL="0" indent="0" algn="ctr">
                <a:buNone/>
              </a:pPr>
              <a:r>
                <a:rPr lang="en-US" sz="1000" dirty="0">
                  <a:solidFill>
                    <a:srgbClr val="5E636B"/>
                  </a:solidFill>
                  <a:latin typeface="Calibri" pitchFamily="34" charset="0"/>
                  <a:ea typeface="Calibri" pitchFamily="34" charset="-122"/>
                  <a:cs typeface="Calibri" pitchFamily="34" charset="-120"/>
                </a:rPr>
                <a:t>Rear PCB pad to rear PCB pad, 2-wire probes, µΩ-meter</a:t>
              </a:r>
              <a:endParaRPr lang="en-US" sz="1000" dirty="0"/>
            </a:p>
          </p:txBody>
        </p:sp>
        <p:sp>
          <p:nvSpPr>
            <p:cNvPr id="9" name="Text 5"/>
            <p:cNvSpPr/>
            <p:nvPr/>
          </p:nvSpPr>
          <p:spPr>
            <a:xfrm>
              <a:off x="3703320" y="5897880"/>
              <a:ext cx="4754880" cy="274320"/>
            </a:xfrm>
            <a:prstGeom prst="rect">
              <a:avLst/>
            </a:prstGeom>
            <a:noFill/>
            <a:ln/>
          </p:spPr>
          <p:txBody>
            <a:bodyPr wrap="square" lIns="0" tIns="0" rIns="0" bIns="0" rtlCol="0" anchor="ctr"/>
            <a:lstStyle/>
            <a:p>
              <a:pPr marL="0" indent="0" algn="ctr">
                <a:buNone/>
              </a:pPr>
              <a:r>
                <a:rPr lang="en-US" sz="1000" dirty="0">
                  <a:solidFill>
                    <a:srgbClr val="5E636B"/>
                  </a:solidFill>
                  <a:latin typeface="Calibri" pitchFamily="34" charset="0"/>
                  <a:ea typeface="Calibri" pitchFamily="34" charset="-122"/>
                  <a:cs typeface="Calibri" pitchFamily="34" charset="-120"/>
                </a:rPr>
                <a:t>Columns = vertical rows 1–8 · Lines = positions A–L · values in mΩ</a:t>
              </a:r>
              <a:endParaRPr lang="en-US" sz="1000" dirty="0"/>
            </a:p>
          </p:txBody>
        </p:sp>
        <p:sp>
          <p:nvSpPr>
            <p:cNvPr id="10" name="Text 6"/>
            <p:cNvSpPr/>
            <p:nvPr/>
          </p:nvSpPr>
          <p:spPr>
            <a:xfrm>
              <a:off x="8778240" y="1554480"/>
              <a:ext cx="2926080" cy="548640"/>
            </a:xfrm>
            <a:prstGeom prst="rect">
              <a:avLst/>
            </a:prstGeom>
            <a:noFill/>
            <a:ln/>
          </p:spPr>
          <p:txBody>
            <a:bodyPr wrap="square" lIns="0" tIns="0" rIns="0" bIns="0" rtlCol="0" anchor="ctr"/>
            <a:lstStyle/>
            <a:p>
              <a:pPr marL="0" indent="0">
                <a:buNone/>
              </a:pPr>
              <a:r>
                <a:rPr lang="en-US" sz="3000" b="1" dirty="0">
                  <a:solidFill>
                    <a:srgbClr val="A3162B"/>
                  </a:solidFill>
                  <a:latin typeface="Avenir Next LT Pro" pitchFamily="34" charset="0"/>
                  <a:ea typeface="Avenir Next LT Pro" pitchFamily="34" charset="-122"/>
                  <a:cs typeface="Avenir Next LT Pro" pitchFamily="34" charset="-120"/>
                </a:rPr>
                <a:t>19.4 mΩ</a:t>
              </a:r>
              <a:endParaRPr lang="en-US" sz="3000" dirty="0"/>
            </a:p>
          </p:txBody>
        </p:sp>
        <p:sp>
          <p:nvSpPr>
            <p:cNvPr id="8" name="Text 7"/>
            <p:cNvSpPr/>
            <p:nvPr/>
          </p:nvSpPr>
          <p:spPr>
            <a:xfrm>
              <a:off x="8778240" y="2103120"/>
              <a:ext cx="2926080" cy="320040"/>
            </a:xfrm>
            <a:prstGeom prst="rect">
              <a:avLst/>
            </a:prstGeom>
            <a:noFill/>
            <a:ln/>
          </p:spPr>
          <p:txBody>
            <a:bodyPr wrap="square" lIns="0" tIns="0" rIns="0" bIns="0" rtlCol="0" anchor="ctr"/>
            <a:lstStyle/>
            <a:p>
              <a:pPr marL="0" indent="0">
                <a:buNone/>
              </a:pPr>
              <a:r>
                <a:rPr lang="en-US" sz="1200" dirty="0">
                  <a:solidFill>
                    <a:srgbClr val="5E636B"/>
                  </a:solidFill>
                  <a:latin typeface="Calibri" pitchFamily="34" charset="0"/>
                  <a:ea typeface="Calibri" pitchFamily="34" charset="-122"/>
                  <a:cs typeface="Calibri" pitchFamily="34" charset="-120"/>
                </a:rPr>
                <a:t>mean, 96 positions</a:t>
              </a:r>
              <a:endParaRPr lang="en-US" sz="1200" dirty="0"/>
            </a:p>
          </p:txBody>
        </p:sp>
        <p:sp>
          <p:nvSpPr>
            <p:cNvPr id="12" name="Text 8"/>
            <p:cNvSpPr/>
            <p:nvPr/>
          </p:nvSpPr>
          <p:spPr>
            <a:xfrm>
              <a:off x="8778240" y="2514600"/>
              <a:ext cx="2926080" cy="548640"/>
            </a:xfrm>
            <a:prstGeom prst="rect">
              <a:avLst/>
            </a:prstGeom>
            <a:noFill/>
            <a:ln/>
          </p:spPr>
          <p:txBody>
            <a:bodyPr wrap="square" lIns="0" tIns="0" rIns="0" bIns="0" rtlCol="0" anchor="ctr"/>
            <a:lstStyle/>
            <a:p>
              <a:pPr marL="0" indent="0">
                <a:buNone/>
              </a:pPr>
              <a:r>
                <a:rPr lang="en-US" sz="3000" b="1" dirty="0">
                  <a:solidFill>
                    <a:srgbClr val="A3162B"/>
                  </a:solidFill>
                  <a:latin typeface="Avenir Next LT Pro" pitchFamily="34" charset="0"/>
                  <a:ea typeface="Avenir Next LT Pro" pitchFamily="34" charset="-122"/>
                  <a:cs typeface="Avenir Next LT Pro" pitchFamily="34" charset="-120"/>
                </a:rPr>
                <a:t>20 mΩ</a:t>
              </a:r>
              <a:endParaRPr lang="en-US" sz="3000" dirty="0"/>
            </a:p>
          </p:txBody>
        </p:sp>
        <p:sp>
          <p:nvSpPr>
            <p:cNvPr id="13" name="Text 9"/>
            <p:cNvSpPr/>
            <p:nvPr/>
          </p:nvSpPr>
          <p:spPr>
            <a:xfrm>
              <a:off x="8778240" y="3063240"/>
              <a:ext cx="2926080" cy="320040"/>
            </a:xfrm>
            <a:prstGeom prst="rect">
              <a:avLst/>
            </a:prstGeom>
            <a:noFill/>
            <a:ln/>
          </p:spPr>
          <p:txBody>
            <a:bodyPr wrap="square" lIns="0" tIns="0" rIns="0" bIns="0" rtlCol="0" anchor="ctr"/>
            <a:lstStyle/>
            <a:p>
              <a:pPr marL="0" indent="0">
                <a:buNone/>
              </a:pPr>
              <a:r>
                <a:rPr lang="en-US" sz="1200" dirty="0">
                  <a:solidFill>
                    <a:srgbClr val="5E636B"/>
                  </a:solidFill>
                  <a:latin typeface="Calibri" pitchFamily="34" charset="0"/>
                  <a:ea typeface="Calibri" pitchFamily="34" charset="-122"/>
                  <a:cs typeface="Calibri" pitchFamily="34" charset="-120"/>
                </a:rPr>
                <a:t>median</a:t>
              </a:r>
              <a:endParaRPr lang="en-US" sz="1200" dirty="0"/>
            </a:p>
          </p:txBody>
        </p:sp>
        <p:sp>
          <p:nvSpPr>
            <p:cNvPr id="14" name="Text 10"/>
            <p:cNvSpPr/>
            <p:nvPr/>
          </p:nvSpPr>
          <p:spPr>
            <a:xfrm>
              <a:off x="8778240" y="3474720"/>
              <a:ext cx="2926080" cy="548640"/>
            </a:xfrm>
            <a:prstGeom prst="rect">
              <a:avLst/>
            </a:prstGeom>
            <a:noFill/>
            <a:ln/>
          </p:spPr>
          <p:txBody>
            <a:bodyPr wrap="square" lIns="0" tIns="0" rIns="0" bIns="0" rtlCol="0" anchor="ctr"/>
            <a:lstStyle/>
            <a:p>
              <a:pPr marL="0" indent="0">
                <a:buNone/>
              </a:pPr>
              <a:r>
                <a:rPr lang="en-US" sz="3000" b="1" dirty="0">
                  <a:solidFill>
                    <a:srgbClr val="A3162B"/>
                  </a:solidFill>
                  <a:latin typeface="Avenir Next LT Pro" pitchFamily="34" charset="0"/>
                  <a:ea typeface="Avenir Next LT Pro" pitchFamily="34" charset="-122"/>
                  <a:cs typeface="Avenir Next LT Pro" pitchFamily="34" charset="-120"/>
                </a:rPr>
                <a:t>31 mΩ</a:t>
              </a:r>
              <a:endParaRPr lang="en-US" sz="3000" dirty="0"/>
            </a:p>
          </p:txBody>
        </p:sp>
        <p:sp>
          <p:nvSpPr>
            <p:cNvPr id="15" name="Text 11"/>
            <p:cNvSpPr/>
            <p:nvPr/>
          </p:nvSpPr>
          <p:spPr>
            <a:xfrm>
              <a:off x="8778240" y="4023360"/>
              <a:ext cx="2926080" cy="320040"/>
            </a:xfrm>
            <a:prstGeom prst="rect">
              <a:avLst/>
            </a:prstGeom>
            <a:noFill/>
            <a:ln/>
          </p:spPr>
          <p:txBody>
            <a:bodyPr wrap="square" lIns="0" tIns="0" rIns="0" bIns="0" rtlCol="0" anchor="ctr"/>
            <a:lstStyle/>
            <a:p>
              <a:pPr marL="0" indent="0">
                <a:buNone/>
              </a:pPr>
              <a:r>
                <a:rPr lang="en-US" sz="1200" dirty="0">
                  <a:solidFill>
                    <a:srgbClr val="5E636B"/>
                  </a:solidFill>
                  <a:latin typeface="Calibri" pitchFamily="34" charset="0"/>
                  <a:ea typeface="Calibri" pitchFamily="34" charset="-122"/>
                  <a:cs typeface="Calibri" pitchFamily="34" charset="-120"/>
                </a:rPr>
                <a:t>worst position</a:t>
              </a:r>
              <a:endParaRPr lang="en-US" sz="1200" dirty="0"/>
            </a:p>
          </p:txBody>
        </p:sp>
        <p:sp>
          <p:nvSpPr>
            <p:cNvPr id="16" name="Text 12"/>
            <p:cNvSpPr/>
            <p:nvPr/>
          </p:nvSpPr>
          <p:spPr>
            <a:xfrm>
              <a:off x="8777090" y="4434841"/>
              <a:ext cx="2926080" cy="548640"/>
            </a:xfrm>
            <a:prstGeom prst="rect">
              <a:avLst/>
            </a:prstGeom>
            <a:noFill/>
            <a:ln/>
          </p:spPr>
          <p:txBody>
            <a:bodyPr wrap="square" lIns="0" tIns="0" rIns="0" bIns="0" rtlCol="0" anchor="ctr"/>
            <a:lstStyle/>
            <a:p>
              <a:pPr marL="0" indent="0">
                <a:buNone/>
              </a:pPr>
              <a:r>
                <a:rPr lang="en-US" sz="2400" b="1" dirty="0">
                  <a:solidFill>
                    <a:srgbClr val="5E636B"/>
                  </a:solidFill>
                  <a:latin typeface="Avenir Next LT Pro" pitchFamily="34" charset="0"/>
                  <a:ea typeface="Avenir Next LT Pro" pitchFamily="34" charset="-122"/>
                  <a:cs typeface="Avenir Next LT Pro" pitchFamily="34" charset="-120"/>
                </a:rPr>
                <a:t>compared to</a:t>
              </a:r>
            </a:p>
            <a:p>
              <a:pPr marL="0" indent="0">
                <a:buNone/>
              </a:pPr>
              <a:r>
                <a:rPr lang="en-US" sz="2400" b="1" dirty="0">
                  <a:solidFill>
                    <a:srgbClr val="5E636B"/>
                  </a:solidFill>
                  <a:latin typeface="Avenir Next LT Pro" pitchFamily="34" charset="0"/>
                  <a:ea typeface="Avenir Next LT Pro" pitchFamily="34" charset="-122"/>
                  <a:cs typeface="Avenir Next LT Pro" pitchFamily="34" charset="-120"/>
                </a:rPr>
                <a:t>60–80 mΩ !!!</a:t>
              </a:r>
              <a:endParaRPr lang="en-US" sz="2400" dirty="0"/>
            </a:p>
          </p:txBody>
        </p:sp>
        <p:sp>
          <p:nvSpPr>
            <p:cNvPr id="17" name="Text 13"/>
            <p:cNvSpPr/>
            <p:nvPr/>
          </p:nvSpPr>
          <p:spPr>
            <a:xfrm>
              <a:off x="8778240" y="4983480"/>
              <a:ext cx="2926080" cy="320040"/>
            </a:xfrm>
            <a:prstGeom prst="rect">
              <a:avLst/>
            </a:prstGeom>
            <a:noFill/>
            <a:ln/>
          </p:spPr>
          <p:txBody>
            <a:bodyPr wrap="square" lIns="0" tIns="0" rIns="0" bIns="0" rtlCol="0" anchor="ctr"/>
            <a:lstStyle/>
            <a:p>
              <a:pPr marL="0" indent="0">
                <a:buNone/>
              </a:pPr>
              <a:r>
                <a:rPr lang="en-US" sz="1200" dirty="0">
                  <a:solidFill>
                    <a:srgbClr val="5E636B"/>
                  </a:solidFill>
                  <a:latin typeface="Calibri" pitchFamily="34" charset="0"/>
                  <a:ea typeface="Calibri" pitchFamily="34" charset="-122"/>
                  <a:cs typeface="Calibri" pitchFamily="34" charset="-120"/>
                </a:rPr>
                <a:t>press-fit mating interface alone (R2)</a:t>
              </a:r>
              <a:endParaRPr lang="en-US" sz="1200" dirty="0"/>
            </a:p>
          </p:txBody>
        </p:sp>
        <p:sp>
          <p:nvSpPr>
            <p:cNvPr id="18" name="Text 14"/>
            <p:cNvSpPr/>
            <p:nvPr/>
          </p:nvSpPr>
          <p:spPr>
            <a:xfrm>
              <a:off x="8778240" y="5440680"/>
              <a:ext cx="2926080" cy="777240"/>
            </a:xfrm>
            <a:prstGeom prst="rect">
              <a:avLst/>
            </a:prstGeom>
            <a:noFill/>
            <a:ln/>
          </p:spPr>
          <p:txBody>
            <a:bodyPr wrap="square" lIns="0" tIns="0" rIns="0" bIns="0" rtlCol="0" anchor="t"/>
            <a:lstStyle/>
            <a:p>
              <a:pPr marL="0" indent="0">
                <a:buNone/>
              </a:pPr>
              <a:r>
                <a:rPr lang="en-US" sz="1200" b="1" dirty="0">
                  <a:solidFill>
                    <a:srgbClr val="1C2026"/>
                  </a:solidFill>
                  <a:latin typeface="Calibri" pitchFamily="34" charset="0"/>
                  <a:ea typeface="Calibri" pitchFamily="34" charset="-122"/>
                  <a:cs typeface="Calibri" pitchFamily="34" charset="-120"/>
                </a:rPr>
                <a:t>The complete card-to-backplane path is lower than the mating interface of a two-part press-fit system.</a:t>
              </a:r>
              <a:endParaRPr lang="en-US" sz="120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7F5"/>
        </a:solidFill>
        <a:effectLst/>
      </p:bgPr>
    </p:bg>
    <p:spTree>
      <p:nvGrpSpPr>
        <p:cNvPr id="1" name=""/>
        <p:cNvGrpSpPr/>
        <p:nvPr/>
      </p:nvGrpSpPr>
      <p:grpSpPr>
        <a:xfrm>
          <a:off x="0" y="0"/>
          <a:ext cx="0" cy="0"/>
          <a:chOff x="0" y="0"/>
          <a:chExt cx="0" cy="0"/>
        </a:xfrm>
      </p:grpSpPr>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548640" y="1554480"/>
          <a:ext cx="11109960" cy="1856232"/>
        </p:xfrm>
        <a:graphic>
          <a:graphicData uri="http://schemas.openxmlformats.org/drawingml/2006/table">
            <a:tbl>
              <a:tblPr/>
              <a:tblGrid>
                <a:gridCol w="411480">
                  <a:extLst>
                    <a:ext uri="{9D8B030D-6E8A-4147-A177-3AD203B41FA5}">
                      <a16:colId xmlns:a16="http://schemas.microsoft.com/office/drawing/2014/main" val="20000"/>
                    </a:ext>
                  </a:extLst>
                </a:gridCol>
                <a:gridCol w="891540">
                  <a:extLst>
                    <a:ext uri="{9D8B030D-6E8A-4147-A177-3AD203B41FA5}">
                      <a16:colId xmlns:a16="http://schemas.microsoft.com/office/drawing/2014/main" val="20001"/>
                    </a:ext>
                  </a:extLst>
                </a:gridCol>
                <a:gridCol w="891540">
                  <a:extLst>
                    <a:ext uri="{9D8B030D-6E8A-4147-A177-3AD203B41FA5}">
                      <a16:colId xmlns:a16="http://schemas.microsoft.com/office/drawing/2014/main" val="20002"/>
                    </a:ext>
                  </a:extLst>
                </a:gridCol>
                <a:gridCol w="891540">
                  <a:extLst>
                    <a:ext uri="{9D8B030D-6E8A-4147-A177-3AD203B41FA5}">
                      <a16:colId xmlns:a16="http://schemas.microsoft.com/office/drawing/2014/main" val="20003"/>
                    </a:ext>
                  </a:extLst>
                </a:gridCol>
                <a:gridCol w="891540">
                  <a:extLst>
                    <a:ext uri="{9D8B030D-6E8A-4147-A177-3AD203B41FA5}">
                      <a16:colId xmlns:a16="http://schemas.microsoft.com/office/drawing/2014/main" val="20004"/>
                    </a:ext>
                  </a:extLst>
                </a:gridCol>
                <a:gridCol w="891540">
                  <a:extLst>
                    <a:ext uri="{9D8B030D-6E8A-4147-A177-3AD203B41FA5}">
                      <a16:colId xmlns:a16="http://schemas.microsoft.com/office/drawing/2014/main" val="20005"/>
                    </a:ext>
                  </a:extLst>
                </a:gridCol>
                <a:gridCol w="891540">
                  <a:extLst>
                    <a:ext uri="{9D8B030D-6E8A-4147-A177-3AD203B41FA5}">
                      <a16:colId xmlns:a16="http://schemas.microsoft.com/office/drawing/2014/main" val="20006"/>
                    </a:ext>
                  </a:extLst>
                </a:gridCol>
                <a:gridCol w="891540">
                  <a:extLst>
                    <a:ext uri="{9D8B030D-6E8A-4147-A177-3AD203B41FA5}">
                      <a16:colId xmlns:a16="http://schemas.microsoft.com/office/drawing/2014/main" val="20007"/>
                    </a:ext>
                  </a:extLst>
                </a:gridCol>
                <a:gridCol w="891540">
                  <a:extLst>
                    <a:ext uri="{9D8B030D-6E8A-4147-A177-3AD203B41FA5}">
                      <a16:colId xmlns:a16="http://schemas.microsoft.com/office/drawing/2014/main" val="20008"/>
                    </a:ext>
                  </a:extLst>
                </a:gridCol>
                <a:gridCol w="891540">
                  <a:extLst>
                    <a:ext uri="{9D8B030D-6E8A-4147-A177-3AD203B41FA5}">
                      <a16:colId xmlns:a16="http://schemas.microsoft.com/office/drawing/2014/main" val="20009"/>
                    </a:ext>
                  </a:extLst>
                </a:gridCol>
                <a:gridCol w="891540">
                  <a:extLst>
                    <a:ext uri="{9D8B030D-6E8A-4147-A177-3AD203B41FA5}">
                      <a16:colId xmlns:a16="http://schemas.microsoft.com/office/drawing/2014/main" val="20010"/>
                    </a:ext>
                  </a:extLst>
                </a:gridCol>
                <a:gridCol w="891540">
                  <a:extLst>
                    <a:ext uri="{9D8B030D-6E8A-4147-A177-3AD203B41FA5}">
                      <a16:colId xmlns:a16="http://schemas.microsoft.com/office/drawing/2014/main" val="20011"/>
                    </a:ext>
                  </a:extLst>
                </a:gridCol>
                <a:gridCol w="891540">
                  <a:extLst>
                    <a:ext uri="{9D8B030D-6E8A-4147-A177-3AD203B41FA5}">
                      <a16:colId xmlns:a16="http://schemas.microsoft.com/office/drawing/2014/main" val="20012"/>
                    </a:ext>
                  </a:extLst>
                </a:gridCol>
              </a:tblGrid>
              <a:tr h="265176">
                <a:tc>
                  <a:txBody>
                    <a:bodyPr/>
                    <a:lstStyle/>
                    <a:p>
                      <a:pPr marL="0" indent="0" algn="ctr">
                        <a:buNone/>
                      </a:pP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5"/>
                    </a:solidFill>
                  </a:tcPr>
                </a:tc>
                <a:tc>
                  <a:txBody>
                    <a:bodyPr/>
                    <a:lstStyle/>
                    <a:p>
                      <a:pPr marL="0" indent="0" algn="ctr">
                        <a:buNone/>
                      </a:pPr>
                      <a:r>
                        <a:rPr lang="en-US" sz="850" b="1" dirty="0">
                          <a:solidFill>
                            <a:srgbClr val="5E636B"/>
                          </a:solidFill>
                          <a:latin typeface="Calibri" pitchFamily="34" charset="0"/>
                          <a:ea typeface="Calibri" pitchFamily="34" charset="-122"/>
                          <a:cs typeface="Calibri" pitchFamily="34" charset="-120"/>
                        </a:rPr>
                        <a:t>A</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5"/>
                    </a:solidFill>
                  </a:tcPr>
                </a:tc>
                <a:tc>
                  <a:txBody>
                    <a:bodyPr/>
                    <a:lstStyle/>
                    <a:p>
                      <a:pPr marL="0" indent="0" algn="ctr">
                        <a:buNone/>
                      </a:pPr>
                      <a:r>
                        <a:rPr lang="en-US" sz="850" b="1" dirty="0">
                          <a:solidFill>
                            <a:srgbClr val="5E636B"/>
                          </a:solidFill>
                          <a:latin typeface="Calibri" pitchFamily="34" charset="0"/>
                          <a:ea typeface="Calibri" pitchFamily="34" charset="-122"/>
                          <a:cs typeface="Calibri" pitchFamily="34" charset="-120"/>
                        </a:rPr>
                        <a:t>B</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5"/>
                    </a:solidFill>
                  </a:tcPr>
                </a:tc>
                <a:tc>
                  <a:txBody>
                    <a:bodyPr/>
                    <a:lstStyle/>
                    <a:p>
                      <a:pPr marL="0" indent="0" algn="ctr">
                        <a:buNone/>
                      </a:pPr>
                      <a:r>
                        <a:rPr lang="en-US" sz="850" b="1" dirty="0">
                          <a:solidFill>
                            <a:srgbClr val="5E636B"/>
                          </a:solidFill>
                          <a:latin typeface="Calibri" pitchFamily="34" charset="0"/>
                          <a:ea typeface="Calibri" pitchFamily="34" charset="-122"/>
                          <a:cs typeface="Calibri" pitchFamily="34" charset="-120"/>
                        </a:rPr>
                        <a:t>C</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5"/>
                    </a:solidFill>
                  </a:tcPr>
                </a:tc>
                <a:tc>
                  <a:txBody>
                    <a:bodyPr/>
                    <a:lstStyle/>
                    <a:p>
                      <a:pPr marL="0" indent="0" algn="ctr">
                        <a:buNone/>
                      </a:pPr>
                      <a:r>
                        <a:rPr lang="en-US" sz="850" b="1" dirty="0">
                          <a:solidFill>
                            <a:srgbClr val="5E636B"/>
                          </a:solidFill>
                          <a:latin typeface="Calibri" pitchFamily="34" charset="0"/>
                          <a:ea typeface="Calibri" pitchFamily="34" charset="-122"/>
                          <a:cs typeface="Calibri" pitchFamily="34" charset="-120"/>
                        </a:rPr>
                        <a:t>D</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5"/>
                    </a:solidFill>
                  </a:tcPr>
                </a:tc>
                <a:tc>
                  <a:txBody>
                    <a:bodyPr/>
                    <a:lstStyle/>
                    <a:p>
                      <a:pPr marL="0" indent="0" algn="ctr">
                        <a:buNone/>
                      </a:pPr>
                      <a:r>
                        <a:rPr lang="en-US" sz="850" b="1" dirty="0">
                          <a:solidFill>
                            <a:srgbClr val="5E636B"/>
                          </a:solidFill>
                          <a:latin typeface="Calibri" pitchFamily="34" charset="0"/>
                          <a:ea typeface="Calibri" pitchFamily="34" charset="-122"/>
                          <a:cs typeface="Calibri" pitchFamily="34" charset="-120"/>
                        </a:rPr>
                        <a:t>E</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5"/>
                    </a:solidFill>
                  </a:tcPr>
                </a:tc>
                <a:tc>
                  <a:txBody>
                    <a:bodyPr/>
                    <a:lstStyle/>
                    <a:p>
                      <a:pPr marL="0" indent="0" algn="ctr">
                        <a:buNone/>
                      </a:pPr>
                      <a:r>
                        <a:rPr lang="en-US" sz="850" b="1" dirty="0">
                          <a:solidFill>
                            <a:srgbClr val="5E636B"/>
                          </a:solidFill>
                          <a:latin typeface="Calibri" pitchFamily="34" charset="0"/>
                          <a:ea typeface="Calibri" pitchFamily="34" charset="-122"/>
                          <a:cs typeface="Calibri" pitchFamily="34" charset="-120"/>
                        </a:rPr>
                        <a:t>F</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5"/>
                    </a:solidFill>
                  </a:tcPr>
                </a:tc>
                <a:tc>
                  <a:txBody>
                    <a:bodyPr/>
                    <a:lstStyle/>
                    <a:p>
                      <a:pPr marL="0" indent="0" algn="ctr">
                        <a:buNone/>
                      </a:pPr>
                      <a:r>
                        <a:rPr lang="en-US" sz="850" b="1" dirty="0">
                          <a:solidFill>
                            <a:srgbClr val="5E636B"/>
                          </a:solidFill>
                          <a:latin typeface="Calibri" pitchFamily="34" charset="0"/>
                          <a:ea typeface="Calibri" pitchFamily="34" charset="-122"/>
                          <a:cs typeface="Calibri" pitchFamily="34" charset="-120"/>
                        </a:rPr>
                        <a:t>G</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5"/>
                    </a:solidFill>
                  </a:tcPr>
                </a:tc>
                <a:tc>
                  <a:txBody>
                    <a:bodyPr/>
                    <a:lstStyle/>
                    <a:p>
                      <a:pPr marL="0" indent="0" algn="ctr">
                        <a:buNone/>
                      </a:pPr>
                      <a:r>
                        <a:rPr lang="en-US" sz="850" b="1" dirty="0">
                          <a:solidFill>
                            <a:srgbClr val="5E636B"/>
                          </a:solidFill>
                          <a:latin typeface="Calibri" pitchFamily="34" charset="0"/>
                          <a:ea typeface="Calibri" pitchFamily="34" charset="-122"/>
                          <a:cs typeface="Calibri" pitchFamily="34" charset="-120"/>
                        </a:rPr>
                        <a:t>H</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5"/>
                    </a:solidFill>
                  </a:tcPr>
                </a:tc>
                <a:tc>
                  <a:txBody>
                    <a:bodyPr/>
                    <a:lstStyle/>
                    <a:p>
                      <a:pPr marL="0" indent="0" algn="ctr">
                        <a:buNone/>
                      </a:pPr>
                      <a:r>
                        <a:rPr lang="en-US" sz="850" b="1" dirty="0">
                          <a:solidFill>
                            <a:srgbClr val="5E636B"/>
                          </a:solidFill>
                          <a:latin typeface="Calibri" pitchFamily="34" charset="0"/>
                          <a:ea typeface="Calibri" pitchFamily="34" charset="-122"/>
                          <a:cs typeface="Calibri" pitchFamily="34" charset="-120"/>
                        </a:rPr>
                        <a:t>I</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5"/>
                    </a:solidFill>
                  </a:tcPr>
                </a:tc>
                <a:tc>
                  <a:txBody>
                    <a:bodyPr/>
                    <a:lstStyle/>
                    <a:p>
                      <a:pPr marL="0" indent="0" algn="ctr">
                        <a:buNone/>
                      </a:pPr>
                      <a:r>
                        <a:rPr lang="en-US" sz="850" b="1" dirty="0">
                          <a:solidFill>
                            <a:srgbClr val="5E636B"/>
                          </a:solidFill>
                          <a:latin typeface="Calibri" pitchFamily="34" charset="0"/>
                          <a:ea typeface="Calibri" pitchFamily="34" charset="-122"/>
                          <a:cs typeface="Calibri" pitchFamily="34" charset="-120"/>
                        </a:rPr>
                        <a:t>J</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5"/>
                    </a:solidFill>
                  </a:tcPr>
                </a:tc>
                <a:tc>
                  <a:txBody>
                    <a:bodyPr/>
                    <a:lstStyle/>
                    <a:p>
                      <a:pPr marL="0" indent="0" algn="ctr">
                        <a:buNone/>
                      </a:pPr>
                      <a:r>
                        <a:rPr lang="en-US" sz="850" b="1" dirty="0">
                          <a:solidFill>
                            <a:srgbClr val="5E636B"/>
                          </a:solidFill>
                          <a:latin typeface="Calibri" pitchFamily="34" charset="0"/>
                          <a:ea typeface="Calibri" pitchFamily="34" charset="-122"/>
                          <a:cs typeface="Calibri" pitchFamily="34" charset="-120"/>
                        </a:rPr>
                        <a:t>K</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5"/>
                    </a:solidFill>
                  </a:tcPr>
                </a:tc>
                <a:tc>
                  <a:txBody>
                    <a:bodyPr/>
                    <a:lstStyle/>
                    <a:p>
                      <a:pPr marL="0" indent="0" algn="ctr">
                        <a:buNone/>
                      </a:pPr>
                      <a:r>
                        <a:rPr lang="en-US" sz="850" b="1" dirty="0">
                          <a:solidFill>
                            <a:srgbClr val="5E636B"/>
                          </a:solidFill>
                          <a:latin typeface="Calibri" pitchFamily="34" charset="0"/>
                          <a:ea typeface="Calibri" pitchFamily="34" charset="-122"/>
                          <a:cs typeface="Calibri" pitchFamily="34" charset="-120"/>
                        </a:rPr>
                        <a:t>L</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5"/>
                    </a:solidFill>
                  </a:tcPr>
                </a:tc>
                <a:extLst>
                  <a:ext uri="{0D108BD9-81ED-4DB2-BD59-A6C34878D82A}">
                    <a16:rowId xmlns:a16="http://schemas.microsoft.com/office/drawing/2014/main" val="10000"/>
                  </a:ext>
                </a:extLst>
              </a:tr>
              <a:tr h="265176">
                <a:tc>
                  <a:txBody>
                    <a:bodyPr/>
                    <a:lstStyle/>
                    <a:p>
                      <a:pPr marL="0" indent="0" algn="ctr">
                        <a:buNone/>
                      </a:pPr>
                      <a:r>
                        <a:rPr lang="en-US" sz="850" b="1" dirty="0">
                          <a:solidFill>
                            <a:srgbClr val="5E636B"/>
                          </a:solidFill>
                          <a:latin typeface="Calibri" pitchFamily="34" charset="0"/>
                          <a:ea typeface="Calibri" pitchFamily="34" charset="-122"/>
                          <a:cs typeface="Calibri" pitchFamily="34" charset="-120"/>
                        </a:rPr>
                        <a:t>06</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5"/>
                    </a:solidFill>
                  </a:tcPr>
                </a:tc>
                <a:tc>
                  <a:txBody>
                    <a:bodyPr/>
                    <a:lstStyle/>
                    <a:p>
                      <a:pPr marL="0" indent="0" algn="ctr">
                        <a:buNone/>
                      </a:pPr>
                      <a:r>
                        <a:rPr lang="en-US" sz="850" b="1" dirty="0">
                          <a:solidFill>
                            <a:srgbClr val="5A2E0A"/>
                          </a:solidFill>
                          <a:latin typeface="Calibri" pitchFamily="34" charset="0"/>
                          <a:ea typeface="Calibri" pitchFamily="34" charset="-122"/>
                          <a:cs typeface="Calibri" pitchFamily="34" charset="-120"/>
                        </a:rPr>
                        <a:t>+28VA</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6DCC4"/>
                    </a:solidFill>
                  </a:tcPr>
                </a:tc>
                <a:tc>
                  <a:txBody>
                    <a:bodyPr/>
                    <a:lstStyle/>
                    <a:p>
                      <a:pPr marL="0" indent="0" algn="ctr">
                        <a:buNone/>
                      </a:pPr>
                      <a:r>
                        <a:rPr lang="en-US" sz="850" dirty="0">
                          <a:solidFill>
                            <a:srgbClr val="2B2F35"/>
                          </a:solidFill>
                          <a:latin typeface="Calibri" pitchFamily="34" charset="0"/>
                          <a:ea typeface="Calibri" pitchFamily="34" charset="-122"/>
                          <a:cs typeface="Calibri" pitchFamily="34" charset="-120"/>
                        </a:rPr>
                        <a:t>GND</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ADC"/>
                    </a:solidFill>
                  </a:tcPr>
                </a:tc>
                <a:tc>
                  <a:txBody>
                    <a:bodyPr/>
                    <a:lstStyle/>
                    <a:p>
                      <a:pPr marL="0" indent="0" algn="ctr">
                        <a:buNone/>
                      </a:pPr>
                      <a:r>
                        <a:rPr lang="en-US" sz="850" dirty="0">
                          <a:solidFill>
                            <a:srgbClr val="5E636B"/>
                          </a:solidFill>
                          <a:latin typeface="Calibri" pitchFamily="34" charset="0"/>
                          <a:ea typeface="Calibri" pitchFamily="34" charset="-122"/>
                          <a:cs typeface="Calibri" pitchFamily="34" charset="-120"/>
                        </a:rPr>
                        <a:t>CAN_A+</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850" dirty="0">
                          <a:solidFill>
                            <a:srgbClr val="5E636B"/>
                          </a:solidFill>
                          <a:latin typeface="Calibri" pitchFamily="34" charset="0"/>
                          <a:ea typeface="Calibri" pitchFamily="34" charset="-122"/>
                          <a:cs typeface="Calibri" pitchFamily="34" charset="-120"/>
                        </a:rPr>
                        <a:t>CAN_A-</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850" dirty="0">
                          <a:solidFill>
                            <a:srgbClr val="5E636B"/>
                          </a:solidFill>
                          <a:latin typeface="Calibri" pitchFamily="34" charset="0"/>
                          <a:ea typeface="Calibri" pitchFamily="34" charset="-122"/>
                          <a:cs typeface="Calibri" pitchFamily="34" charset="-120"/>
                        </a:rPr>
                        <a:t>#PSON_In_A</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850" dirty="0">
                          <a:solidFill>
                            <a:srgbClr val="5E636B"/>
                          </a:solidFill>
                          <a:latin typeface="Calibri" pitchFamily="34" charset="0"/>
                          <a:ea typeface="Calibri" pitchFamily="34" charset="-122"/>
                          <a:cs typeface="Calibri" pitchFamily="34" charset="-120"/>
                        </a:rPr>
                        <a:t>#RST_In</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850" dirty="0">
                          <a:solidFill>
                            <a:srgbClr val="5E636B"/>
                          </a:solidFill>
                          <a:latin typeface="Calibri" pitchFamily="34" charset="0"/>
                          <a:ea typeface="Calibri" pitchFamily="34" charset="-122"/>
                          <a:cs typeface="Calibri" pitchFamily="34" charset="-120"/>
                        </a:rPr>
                        <a:t>SYNC_1_A/B+</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850" dirty="0">
                          <a:solidFill>
                            <a:srgbClr val="5E636B"/>
                          </a:solidFill>
                          <a:latin typeface="Calibri" pitchFamily="34" charset="0"/>
                          <a:ea typeface="Calibri" pitchFamily="34" charset="-122"/>
                          <a:cs typeface="Calibri" pitchFamily="34" charset="-120"/>
                        </a:rPr>
                        <a:t>SYNC_1_AB-</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850" dirty="0">
                          <a:solidFill>
                            <a:srgbClr val="5E636B"/>
                          </a:solidFill>
                          <a:latin typeface="Calibri" pitchFamily="34" charset="0"/>
                          <a:ea typeface="Calibri" pitchFamily="34" charset="-122"/>
                          <a:cs typeface="Calibri" pitchFamily="34" charset="-120"/>
                        </a:rPr>
                        <a:t>SYNC_2_A/B+</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850" dirty="0">
                          <a:solidFill>
                            <a:srgbClr val="5E636B"/>
                          </a:solidFill>
                          <a:latin typeface="Calibri" pitchFamily="34" charset="0"/>
                          <a:ea typeface="Calibri" pitchFamily="34" charset="-122"/>
                          <a:cs typeface="Calibri" pitchFamily="34" charset="-120"/>
                        </a:rPr>
                        <a:t>SYNC_2_A/B-</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850" dirty="0">
                          <a:solidFill>
                            <a:srgbClr val="2B2F35"/>
                          </a:solidFill>
                          <a:latin typeface="Calibri" pitchFamily="34" charset="0"/>
                          <a:ea typeface="Calibri" pitchFamily="34" charset="-122"/>
                          <a:cs typeface="Calibri" pitchFamily="34" charset="-120"/>
                        </a:rPr>
                        <a:t>GND</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ADC"/>
                    </a:solidFill>
                  </a:tcPr>
                </a:tc>
                <a:tc>
                  <a:txBody>
                    <a:bodyPr/>
                    <a:lstStyle/>
                    <a:p>
                      <a:pPr marL="0" indent="0" algn="ctr">
                        <a:buNone/>
                      </a:pPr>
                      <a:r>
                        <a:rPr lang="en-US" sz="850" b="1" dirty="0">
                          <a:solidFill>
                            <a:srgbClr val="5A2E0A"/>
                          </a:solidFill>
                          <a:latin typeface="Calibri" pitchFamily="34" charset="0"/>
                          <a:ea typeface="Calibri" pitchFamily="34" charset="-122"/>
                          <a:cs typeface="Calibri" pitchFamily="34" charset="-120"/>
                        </a:rPr>
                        <a:t>+28VB</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6DCC4"/>
                    </a:solidFill>
                  </a:tcPr>
                </a:tc>
                <a:extLst>
                  <a:ext uri="{0D108BD9-81ED-4DB2-BD59-A6C34878D82A}">
                    <a16:rowId xmlns:a16="http://schemas.microsoft.com/office/drawing/2014/main" val="10001"/>
                  </a:ext>
                </a:extLst>
              </a:tr>
              <a:tr h="265176">
                <a:tc>
                  <a:txBody>
                    <a:bodyPr/>
                    <a:lstStyle/>
                    <a:p>
                      <a:pPr marL="0" indent="0" algn="ctr">
                        <a:buNone/>
                      </a:pPr>
                      <a:r>
                        <a:rPr lang="en-US" sz="850" b="1" dirty="0">
                          <a:solidFill>
                            <a:srgbClr val="5E636B"/>
                          </a:solidFill>
                          <a:latin typeface="Calibri" pitchFamily="34" charset="0"/>
                          <a:ea typeface="Calibri" pitchFamily="34" charset="-122"/>
                          <a:cs typeface="Calibri" pitchFamily="34" charset="-120"/>
                        </a:rPr>
                        <a:t>05</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5"/>
                    </a:solidFill>
                  </a:tcPr>
                </a:tc>
                <a:tc>
                  <a:txBody>
                    <a:bodyPr/>
                    <a:lstStyle/>
                    <a:p>
                      <a:pPr marL="0" indent="0" algn="ctr">
                        <a:buNone/>
                      </a:pPr>
                      <a:r>
                        <a:rPr lang="en-US" sz="850" b="1" dirty="0">
                          <a:solidFill>
                            <a:srgbClr val="5A2E0A"/>
                          </a:solidFill>
                          <a:latin typeface="Calibri" pitchFamily="34" charset="0"/>
                          <a:ea typeface="Calibri" pitchFamily="34" charset="-122"/>
                          <a:cs typeface="Calibri" pitchFamily="34" charset="-120"/>
                        </a:rPr>
                        <a:t>+28VA</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6DCC4"/>
                    </a:solidFill>
                  </a:tcPr>
                </a:tc>
                <a:tc>
                  <a:txBody>
                    <a:bodyPr/>
                    <a:lstStyle/>
                    <a:p>
                      <a:pPr marL="0" indent="0" algn="ctr">
                        <a:buNone/>
                      </a:pPr>
                      <a:r>
                        <a:rPr lang="en-US" sz="850" dirty="0">
                          <a:solidFill>
                            <a:srgbClr val="2B2F35"/>
                          </a:solidFill>
                          <a:latin typeface="Calibri" pitchFamily="34" charset="0"/>
                          <a:ea typeface="Calibri" pitchFamily="34" charset="-122"/>
                          <a:cs typeface="Calibri" pitchFamily="34" charset="-120"/>
                        </a:rPr>
                        <a:t>GND</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ADC"/>
                    </a:solidFill>
                  </a:tcPr>
                </a:tc>
                <a:tc>
                  <a:txBody>
                    <a:bodyPr/>
                    <a:lstStyle/>
                    <a:p>
                      <a:pPr marL="0" indent="0" algn="ctr">
                        <a:buNone/>
                      </a:pPr>
                      <a:r>
                        <a:rPr lang="en-US" sz="850" dirty="0">
                          <a:solidFill>
                            <a:srgbClr val="5E636B"/>
                          </a:solidFill>
                          <a:latin typeface="Calibri" pitchFamily="34" charset="0"/>
                          <a:ea typeface="Calibri" pitchFamily="34" charset="-122"/>
                          <a:cs typeface="Calibri" pitchFamily="34" charset="-120"/>
                        </a:rPr>
                        <a:t>Mon_AD_0</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850" dirty="0">
                          <a:solidFill>
                            <a:srgbClr val="5E636B"/>
                          </a:solidFill>
                          <a:latin typeface="Calibri" pitchFamily="34" charset="0"/>
                          <a:ea typeface="Calibri" pitchFamily="34" charset="-122"/>
                          <a:cs typeface="Calibri" pitchFamily="34" charset="-120"/>
                        </a:rPr>
                        <a:t>Mon_AD_1</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850" dirty="0">
                          <a:solidFill>
                            <a:srgbClr val="5E636B"/>
                          </a:solidFill>
                          <a:latin typeface="Calibri" pitchFamily="34" charset="0"/>
                          <a:ea typeface="Calibri" pitchFamily="34" charset="-122"/>
                          <a:cs typeface="Calibri" pitchFamily="34" charset="-120"/>
                        </a:rPr>
                        <a:t>Mon_Out_A</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850" dirty="0">
                          <a:solidFill>
                            <a:srgbClr val="5E636B"/>
                          </a:solidFill>
                          <a:latin typeface="Calibri" pitchFamily="34" charset="0"/>
                          <a:ea typeface="Calibri" pitchFamily="34" charset="-122"/>
                          <a:cs typeface="Calibri" pitchFamily="34" charset="-120"/>
                        </a:rPr>
                        <a:t>Mon_Out_B</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850" dirty="0">
                          <a:solidFill>
                            <a:srgbClr val="5E636B"/>
                          </a:solidFill>
                          <a:latin typeface="Calibri" pitchFamily="34" charset="0"/>
                          <a:ea typeface="Calibri" pitchFamily="34" charset="-122"/>
                          <a:cs typeface="Calibri" pitchFamily="34" charset="-120"/>
                        </a:rPr>
                        <a:t>I²C_A_SCL</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850" dirty="0">
                          <a:solidFill>
                            <a:srgbClr val="5E636B"/>
                          </a:solidFill>
                          <a:latin typeface="Calibri" pitchFamily="34" charset="0"/>
                          <a:ea typeface="Calibri" pitchFamily="34" charset="-122"/>
                          <a:cs typeface="Calibri" pitchFamily="34" charset="-120"/>
                        </a:rPr>
                        <a:t>I²C_A_SDA</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850" dirty="0">
                          <a:solidFill>
                            <a:srgbClr val="5E636B"/>
                          </a:solidFill>
                          <a:latin typeface="Calibri" pitchFamily="34" charset="0"/>
                          <a:ea typeface="Calibri" pitchFamily="34" charset="-122"/>
                          <a:cs typeface="Calibri" pitchFamily="34" charset="-120"/>
                        </a:rPr>
                        <a:t>I²C_B_SCL</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850" dirty="0">
                          <a:solidFill>
                            <a:srgbClr val="5E636B"/>
                          </a:solidFill>
                          <a:latin typeface="Calibri" pitchFamily="34" charset="0"/>
                          <a:ea typeface="Calibri" pitchFamily="34" charset="-122"/>
                          <a:cs typeface="Calibri" pitchFamily="34" charset="-120"/>
                        </a:rPr>
                        <a:t>I²C_B_SDA</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850" dirty="0">
                          <a:solidFill>
                            <a:srgbClr val="2B2F35"/>
                          </a:solidFill>
                          <a:latin typeface="Calibri" pitchFamily="34" charset="0"/>
                          <a:ea typeface="Calibri" pitchFamily="34" charset="-122"/>
                          <a:cs typeface="Calibri" pitchFamily="34" charset="-120"/>
                        </a:rPr>
                        <a:t>GND</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ADC"/>
                    </a:solidFill>
                  </a:tcPr>
                </a:tc>
                <a:tc>
                  <a:txBody>
                    <a:bodyPr/>
                    <a:lstStyle/>
                    <a:p>
                      <a:pPr marL="0" indent="0" algn="ctr">
                        <a:buNone/>
                      </a:pPr>
                      <a:r>
                        <a:rPr lang="en-US" sz="850" b="1" dirty="0">
                          <a:solidFill>
                            <a:srgbClr val="5A2E0A"/>
                          </a:solidFill>
                          <a:latin typeface="Calibri" pitchFamily="34" charset="0"/>
                          <a:ea typeface="Calibri" pitchFamily="34" charset="-122"/>
                          <a:cs typeface="Calibri" pitchFamily="34" charset="-120"/>
                        </a:rPr>
                        <a:t>+28VB</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6DCC4"/>
                    </a:solidFill>
                  </a:tcPr>
                </a:tc>
                <a:extLst>
                  <a:ext uri="{0D108BD9-81ED-4DB2-BD59-A6C34878D82A}">
                    <a16:rowId xmlns:a16="http://schemas.microsoft.com/office/drawing/2014/main" val="10002"/>
                  </a:ext>
                </a:extLst>
              </a:tr>
              <a:tr h="265176">
                <a:tc>
                  <a:txBody>
                    <a:bodyPr/>
                    <a:lstStyle/>
                    <a:p>
                      <a:pPr marL="0" indent="0" algn="ctr">
                        <a:buNone/>
                      </a:pPr>
                      <a:r>
                        <a:rPr lang="en-US" sz="850" b="1" dirty="0">
                          <a:solidFill>
                            <a:srgbClr val="5E636B"/>
                          </a:solidFill>
                          <a:latin typeface="Calibri" pitchFamily="34" charset="0"/>
                          <a:ea typeface="Calibri" pitchFamily="34" charset="-122"/>
                          <a:cs typeface="Calibri" pitchFamily="34" charset="-120"/>
                        </a:rPr>
                        <a:t>04</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5"/>
                    </a:solidFill>
                  </a:tcPr>
                </a:tc>
                <a:tc>
                  <a:txBody>
                    <a:bodyPr/>
                    <a:lstStyle/>
                    <a:p>
                      <a:pPr marL="0" indent="0" algn="ctr">
                        <a:buNone/>
                      </a:pPr>
                      <a:r>
                        <a:rPr lang="en-US" sz="850" dirty="0">
                          <a:solidFill>
                            <a:srgbClr val="2B2F35"/>
                          </a:solidFill>
                          <a:latin typeface="Calibri" pitchFamily="34" charset="0"/>
                          <a:ea typeface="Calibri" pitchFamily="34" charset="-122"/>
                          <a:cs typeface="Calibri" pitchFamily="34" charset="-120"/>
                        </a:rPr>
                        <a:t>GND</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ADC"/>
                    </a:solidFill>
                  </a:tcPr>
                </a:tc>
                <a:tc>
                  <a:txBody>
                    <a:bodyPr/>
                    <a:lstStyle/>
                    <a:p>
                      <a:pPr marL="0" indent="0" algn="ctr">
                        <a:buNone/>
                      </a:pPr>
                      <a:r>
                        <a:rPr lang="en-US" sz="850" dirty="0">
                          <a:solidFill>
                            <a:srgbClr val="2B2F35"/>
                          </a:solidFill>
                          <a:latin typeface="Calibri" pitchFamily="34" charset="0"/>
                          <a:ea typeface="Calibri" pitchFamily="34" charset="-122"/>
                          <a:cs typeface="Calibri" pitchFamily="34" charset="-120"/>
                        </a:rPr>
                        <a:t>GND</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ADC"/>
                    </a:solidFill>
                  </a:tcPr>
                </a:tc>
                <a:tc>
                  <a:txBody>
                    <a:bodyPr/>
                    <a:lstStyle/>
                    <a:p>
                      <a:pPr marL="0" indent="0" algn="ctr">
                        <a:buNone/>
                      </a:pPr>
                      <a:r>
                        <a:rPr lang="en-US" sz="850" dirty="0">
                          <a:solidFill>
                            <a:srgbClr val="5E636B"/>
                          </a:solidFill>
                          <a:latin typeface="Calibri" pitchFamily="34" charset="0"/>
                          <a:ea typeface="Calibri" pitchFamily="34" charset="-122"/>
                          <a:cs typeface="Calibri" pitchFamily="34" charset="-120"/>
                        </a:rPr>
                        <a:t>CAN_B+</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850" dirty="0">
                          <a:solidFill>
                            <a:srgbClr val="5E636B"/>
                          </a:solidFill>
                          <a:latin typeface="Calibri" pitchFamily="34" charset="0"/>
                          <a:ea typeface="Calibri" pitchFamily="34" charset="-122"/>
                          <a:cs typeface="Calibri" pitchFamily="34" charset="-120"/>
                        </a:rPr>
                        <a:t>CAN_B-</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850" dirty="0">
                          <a:solidFill>
                            <a:srgbClr val="5E636B"/>
                          </a:solidFill>
                          <a:latin typeface="Calibri" pitchFamily="34" charset="0"/>
                          <a:ea typeface="Calibri" pitchFamily="34" charset="-122"/>
                          <a:cs typeface="Calibri" pitchFamily="34" charset="-120"/>
                        </a:rPr>
                        <a:t>#PSON_In_B</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850" dirty="0">
                          <a:solidFill>
                            <a:srgbClr val="5E636B"/>
                          </a:solidFill>
                          <a:latin typeface="Calibri" pitchFamily="34" charset="0"/>
                          <a:ea typeface="Calibri" pitchFamily="34" charset="-122"/>
                          <a:cs typeface="Calibri" pitchFamily="34" charset="-120"/>
                        </a:rPr>
                        <a:t>Reserved</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850" dirty="0">
                          <a:solidFill>
                            <a:srgbClr val="5E636B"/>
                          </a:solidFill>
                          <a:latin typeface="Calibri" pitchFamily="34" charset="0"/>
                          <a:ea typeface="Calibri" pitchFamily="34" charset="-122"/>
                          <a:cs typeface="Calibri" pitchFamily="34" charset="-120"/>
                        </a:rPr>
                        <a:t>SYNC_1_B/A+</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850" dirty="0">
                          <a:solidFill>
                            <a:srgbClr val="5E636B"/>
                          </a:solidFill>
                          <a:latin typeface="Calibri" pitchFamily="34" charset="0"/>
                          <a:ea typeface="Calibri" pitchFamily="34" charset="-122"/>
                          <a:cs typeface="Calibri" pitchFamily="34" charset="-120"/>
                        </a:rPr>
                        <a:t>SYNC_1_B/A-</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850" dirty="0">
                          <a:solidFill>
                            <a:srgbClr val="5E636B"/>
                          </a:solidFill>
                          <a:latin typeface="Calibri" pitchFamily="34" charset="0"/>
                          <a:ea typeface="Calibri" pitchFamily="34" charset="-122"/>
                          <a:cs typeface="Calibri" pitchFamily="34" charset="-120"/>
                        </a:rPr>
                        <a:t>SYNC_2_B/A+</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850" dirty="0">
                          <a:solidFill>
                            <a:srgbClr val="5E636B"/>
                          </a:solidFill>
                          <a:latin typeface="Calibri" pitchFamily="34" charset="0"/>
                          <a:ea typeface="Calibri" pitchFamily="34" charset="-122"/>
                          <a:cs typeface="Calibri" pitchFamily="34" charset="-120"/>
                        </a:rPr>
                        <a:t>SYNC_2_B/A-</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850" dirty="0">
                          <a:solidFill>
                            <a:srgbClr val="2B2F35"/>
                          </a:solidFill>
                          <a:latin typeface="Calibri" pitchFamily="34" charset="0"/>
                          <a:ea typeface="Calibri" pitchFamily="34" charset="-122"/>
                          <a:cs typeface="Calibri" pitchFamily="34" charset="-120"/>
                        </a:rPr>
                        <a:t>GND</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ADC"/>
                    </a:solidFill>
                  </a:tcPr>
                </a:tc>
                <a:tc>
                  <a:txBody>
                    <a:bodyPr/>
                    <a:lstStyle/>
                    <a:p>
                      <a:pPr marL="0" indent="0" algn="ctr">
                        <a:buNone/>
                      </a:pPr>
                      <a:r>
                        <a:rPr lang="en-US" sz="850" dirty="0">
                          <a:solidFill>
                            <a:srgbClr val="2B2F35"/>
                          </a:solidFill>
                          <a:latin typeface="Calibri" pitchFamily="34" charset="0"/>
                          <a:ea typeface="Calibri" pitchFamily="34" charset="-122"/>
                          <a:cs typeface="Calibri" pitchFamily="34" charset="-120"/>
                        </a:rPr>
                        <a:t>GND</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ADC"/>
                    </a:solidFill>
                  </a:tcPr>
                </a:tc>
                <a:extLst>
                  <a:ext uri="{0D108BD9-81ED-4DB2-BD59-A6C34878D82A}">
                    <a16:rowId xmlns:a16="http://schemas.microsoft.com/office/drawing/2014/main" val="10003"/>
                  </a:ext>
                </a:extLst>
              </a:tr>
              <a:tr h="265176">
                <a:tc>
                  <a:txBody>
                    <a:bodyPr/>
                    <a:lstStyle/>
                    <a:p>
                      <a:pPr marL="0" indent="0" algn="ctr">
                        <a:buNone/>
                      </a:pPr>
                      <a:r>
                        <a:rPr lang="en-US" sz="850" b="1" dirty="0">
                          <a:solidFill>
                            <a:srgbClr val="5E636B"/>
                          </a:solidFill>
                          <a:latin typeface="Calibri" pitchFamily="34" charset="0"/>
                          <a:ea typeface="Calibri" pitchFamily="34" charset="-122"/>
                          <a:cs typeface="Calibri" pitchFamily="34" charset="-120"/>
                        </a:rPr>
                        <a:t>03</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5"/>
                    </a:solidFill>
                  </a:tcPr>
                </a:tc>
                <a:tc>
                  <a:txBody>
                    <a:bodyPr/>
                    <a:lstStyle/>
                    <a:p>
                      <a:pPr marL="0" indent="0" algn="ctr">
                        <a:buNone/>
                      </a:pPr>
                      <a:r>
                        <a:rPr lang="en-US" sz="850" b="1" dirty="0">
                          <a:solidFill>
                            <a:srgbClr val="5A2E0A"/>
                          </a:solidFill>
                          <a:latin typeface="Calibri" pitchFamily="34" charset="0"/>
                          <a:ea typeface="Calibri" pitchFamily="34" charset="-122"/>
                          <a:cs typeface="Calibri" pitchFamily="34" charset="-120"/>
                        </a:rPr>
                        <a:t>+5VA STBY</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6DCC4"/>
                    </a:solidFill>
                  </a:tcPr>
                </a:tc>
                <a:tc>
                  <a:txBody>
                    <a:bodyPr/>
                    <a:lstStyle/>
                    <a:p>
                      <a:pPr marL="0" indent="0" algn="ctr">
                        <a:buNone/>
                      </a:pPr>
                      <a:r>
                        <a:rPr lang="en-US" sz="850" dirty="0">
                          <a:solidFill>
                            <a:srgbClr val="2B2F35"/>
                          </a:solidFill>
                          <a:latin typeface="Calibri" pitchFamily="34" charset="0"/>
                          <a:ea typeface="Calibri" pitchFamily="34" charset="-122"/>
                          <a:cs typeface="Calibri" pitchFamily="34" charset="-120"/>
                        </a:rPr>
                        <a:t>GND</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ADC"/>
                    </a:solidFill>
                  </a:tcPr>
                </a:tc>
                <a:tc>
                  <a:txBody>
                    <a:bodyPr/>
                    <a:lstStyle/>
                    <a:p>
                      <a:pPr marL="0" indent="0" algn="ctr">
                        <a:buNone/>
                      </a:pPr>
                      <a:r>
                        <a:rPr lang="en-US" sz="850" dirty="0">
                          <a:solidFill>
                            <a:srgbClr val="2B2F35"/>
                          </a:solidFill>
                          <a:latin typeface="Calibri" pitchFamily="34" charset="0"/>
                          <a:ea typeface="Calibri" pitchFamily="34" charset="-122"/>
                          <a:cs typeface="Calibri" pitchFamily="34" charset="-120"/>
                        </a:rPr>
                        <a:t>GND</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ADC"/>
                    </a:solidFill>
                  </a:tcPr>
                </a:tc>
                <a:tc>
                  <a:txBody>
                    <a:bodyPr/>
                    <a:lstStyle/>
                    <a:p>
                      <a:pPr marL="0" indent="0" algn="ctr">
                        <a:buNone/>
                      </a:pPr>
                      <a:r>
                        <a:rPr lang="en-US" sz="850" dirty="0">
                          <a:solidFill>
                            <a:srgbClr val="2B2F35"/>
                          </a:solidFill>
                          <a:latin typeface="Calibri" pitchFamily="34" charset="0"/>
                          <a:ea typeface="Calibri" pitchFamily="34" charset="-122"/>
                          <a:cs typeface="Calibri" pitchFamily="34" charset="-120"/>
                        </a:rPr>
                        <a:t>GND</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ADC"/>
                    </a:solidFill>
                  </a:tcPr>
                </a:tc>
                <a:tc>
                  <a:txBody>
                    <a:bodyPr/>
                    <a:lstStyle/>
                    <a:p>
                      <a:pPr marL="0" indent="0" algn="ctr">
                        <a:buNone/>
                      </a:pPr>
                      <a:r>
                        <a:rPr lang="en-US" sz="850" dirty="0">
                          <a:solidFill>
                            <a:srgbClr val="2B2F35"/>
                          </a:solidFill>
                          <a:latin typeface="Calibri" pitchFamily="34" charset="0"/>
                          <a:ea typeface="Calibri" pitchFamily="34" charset="-122"/>
                          <a:cs typeface="Calibri" pitchFamily="34" charset="-120"/>
                        </a:rPr>
                        <a:t>GND</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ADC"/>
                    </a:solidFill>
                  </a:tcPr>
                </a:tc>
                <a:tc>
                  <a:txBody>
                    <a:bodyPr/>
                    <a:lstStyle/>
                    <a:p>
                      <a:pPr marL="0" indent="0" algn="ctr">
                        <a:buNone/>
                      </a:pPr>
                      <a:r>
                        <a:rPr lang="en-US" sz="850" dirty="0">
                          <a:solidFill>
                            <a:srgbClr val="2B2F35"/>
                          </a:solidFill>
                          <a:latin typeface="Calibri" pitchFamily="34" charset="0"/>
                          <a:ea typeface="Calibri" pitchFamily="34" charset="-122"/>
                          <a:cs typeface="Calibri" pitchFamily="34" charset="-120"/>
                        </a:rPr>
                        <a:t>GND</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ADC"/>
                    </a:solidFill>
                  </a:tcPr>
                </a:tc>
                <a:tc>
                  <a:txBody>
                    <a:bodyPr/>
                    <a:lstStyle/>
                    <a:p>
                      <a:pPr marL="0" indent="0" algn="ctr">
                        <a:buNone/>
                      </a:pPr>
                      <a:r>
                        <a:rPr lang="en-US" sz="850" dirty="0">
                          <a:solidFill>
                            <a:srgbClr val="2B2F35"/>
                          </a:solidFill>
                          <a:latin typeface="Calibri" pitchFamily="34" charset="0"/>
                          <a:ea typeface="Calibri" pitchFamily="34" charset="-122"/>
                          <a:cs typeface="Calibri" pitchFamily="34" charset="-120"/>
                        </a:rPr>
                        <a:t>GND</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ADC"/>
                    </a:solidFill>
                  </a:tcPr>
                </a:tc>
                <a:tc>
                  <a:txBody>
                    <a:bodyPr/>
                    <a:lstStyle/>
                    <a:p>
                      <a:pPr marL="0" indent="0" algn="ctr">
                        <a:buNone/>
                      </a:pPr>
                      <a:r>
                        <a:rPr lang="en-US" sz="850" dirty="0">
                          <a:solidFill>
                            <a:srgbClr val="2B2F35"/>
                          </a:solidFill>
                          <a:latin typeface="Calibri" pitchFamily="34" charset="0"/>
                          <a:ea typeface="Calibri" pitchFamily="34" charset="-122"/>
                          <a:cs typeface="Calibri" pitchFamily="34" charset="-120"/>
                        </a:rPr>
                        <a:t>GND</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ADC"/>
                    </a:solidFill>
                  </a:tcPr>
                </a:tc>
                <a:tc>
                  <a:txBody>
                    <a:bodyPr/>
                    <a:lstStyle/>
                    <a:p>
                      <a:pPr marL="0" indent="0" algn="ctr">
                        <a:buNone/>
                      </a:pPr>
                      <a:r>
                        <a:rPr lang="en-US" sz="850" dirty="0">
                          <a:solidFill>
                            <a:srgbClr val="2B2F35"/>
                          </a:solidFill>
                          <a:latin typeface="Calibri" pitchFamily="34" charset="0"/>
                          <a:ea typeface="Calibri" pitchFamily="34" charset="-122"/>
                          <a:cs typeface="Calibri" pitchFamily="34" charset="-120"/>
                        </a:rPr>
                        <a:t>GND</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ADC"/>
                    </a:solidFill>
                  </a:tcPr>
                </a:tc>
                <a:tc>
                  <a:txBody>
                    <a:bodyPr/>
                    <a:lstStyle/>
                    <a:p>
                      <a:pPr marL="0" indent="0" algn="ctr">
                        <a:buNone/>
                      </a:pPr>
                      <a:r>
                        <a:rPr lang="en-US" sz="850" dirty="0">
                          <a:solidFill>
                            <a:srgbClr val="2B2F35"/>
                          </a:solidFill>
                          <a:latin typeface="Calibri" pitchFamily="34" charset="0"/>
                          <a:ea typeface="Calibri" pitchFamily="34" charset="-122"/>
                          <a:cs typeface="Calibri" pitchFamily="34" charset="-120"/>
                        </a:rPr>
                        <a:t>GND</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ADC"/>
                    </a:solidFill>
                  </a:tcPr>
                </a:tc>
                <a:tc>
                  <a:txBody>
                    <a:bodyPr/>
                    <a:lstStyle/>
                    <a:p>
                      <a:pPr marL="0" indent="0" algn="ctr">
                        <a:buNone/>
                      </a:pPr>
                      <a:r>
                        <a:rPr lang="en-US" sz="850" dirty="0">
                          <a:solidFill>
                            <a:srgbClr val="2B2F35"/>
                          </a:solidFill>
                          <a:latin typeface="Calibri" pitchFamily="34" charset="0"/>
                          <a:ea typeface="Calibri" pitchFamily="34" charset="-122"/>
                          <a:cs typeface="Calibri" pitchFamily="34" charset="-120"/>
                        </a:rPr>
                        <a:t>GND</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ADC"/>
                    </a:solidFill>
                  </a:tcPr>
                </a:tc>
                <a:tc>
                  <a:txBody>
                    <a:bodyPr/>
                    <a:lstStyle/>
                    <a:p>
                      <a:pPr marL="0" indent="0" algn="ctr">
                        <a:buNone/>
                      </a:pPr>
                      <a:r>
                        <a:rPr lang="en-US" sz="850" b="1" dirty="0">
                          <a:solidFill>
                            <a:srgbClr val="5A2E0A"/>
                          </a:solidFill>
                          <a:latin typeface="Calibri" pitchFamily="34" charset="0"/>
                          <a:ea typeface="Calibri" pitchFamily="34" charset="-122"/>
                          <a:cs typeface="Calibri" pitchFamily="34" charset="-120"/>
                        </a:rPr>
                        <a:t>+5VB STBY</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6DCC4"/>
                    </a:solidFill>
                  </a:tcPr>
                </a:tc>
                <a:extLst>
                  <a:ext uri="{0D108BD9-81ED-4DB2-BD59-A6C34878D82A}">
                    <a16:rowId xmlns:a16="http://schemas.microsoft.com/office/drawing/2014/main" val="10004"/>
                  </a:ext>
                </a:extLst>
              </a:tr>
              <a:tr h="265176">
                <a:tc>
                  <a:txBody>
                    <a:bodyPr/>
                    <a:lstStyle/>
                    <a:p>
                      <a:pPr marL="0" indent="0" algn="ctr">
                        <a:buNone/>
                      </a:pPr>
                      <a:r>
                        <a:rPr lang="en-US" sz="850" b="1" dirty="0">
                          <a:solidFill>
                            <a:srgbClr val="5E636B"/>
                          </a:solidFill>
                          <a:latin typeface="Calibri" pitchFamily="34" charset="0"/>
                          <a:ea typeface="Calibri" pitchFamily="34" charset="-122"/>
                          <a:cs typeface="Calibri" pitchFamily="34" charset="-120"/>
                        </a:rPr>
                        <a:t>02</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5"/>
                    </a:solidFill>
                  </a:tcPr>
                </a:tc>
                <a:tc>
                  <a:txBody>
                    <a:bodyPr/>
                    <a:lstStyle/>
                    <a:p>
                      <a:pPr marL="0" indent="0" algn="ctr">
                        <a:buNone/>
                      </a:pPr>
                      <a:r>
                        <a:rPr lang="en-US" sz="850" b="1" dirty="0">
                          <a:solidFill>
                            <a:srgbClr val="5A2E0A"/>
                          </a:solidFill>
                          <a:latin typeface="Calibri" pitchFamily="34" charset="0"/>
                          <a:ea typeface="Calibri" pitchFamily="34" charset="-122"/>
                          <a:cs typeface="Calibri" pitchFamily="34" charset="-120"/>
                        </a:rPr>
                        <a:t>+5VA STBY</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6DCC4"/>
                    </a:solidFill>
                  </a:tcPr>
                </a:tc>
                <a:tc>
                  <a:txBody>
                    <a:bodyPr/>
                    <a:lstStyle/>
                    <a:p>
                      <a:pPr marL="0" indent="0" algn="ctr">
                        <a:buNone/>
                      </a:pPr>
                      <a:r>
                        <a:rPr lang="en-US" sz="850" dirty="0">
                          <a:solidFill>
                            <a:srgbClr val="2B2F35"/>
                          </a:solidFill>
                          <a:latin typeface="Calibri" pitchFamily="34" charset="0"/>
                          <a:ea typeface="Calibri" pitchFamily="34" charset="-122"/>
                          <a:cs typeface="Calibri" pitchFamily="34" charset="-120"/>
                        </a:rPr>
                        <a:t>GND</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ADC"/>
                    </a:solidFill>
                  </a:tcPr>
                </a:tc>
                <a:tc>
                  <a:txBody>
                    <a:bodyPr/>
                    <a:lstStyle/>
                    <a:p>
                      <a:pPr marL="0" indent="0" algn="ctr">
                        <a:buNone/>
                      </a:pPr>
                      <a:r>
                        <a:rPr lang="en-US" sz="850" b="1" dirty="0">
                          <a:solidFill>
                            <a:srgbClr val="5A2E0A"/>
                          </a:solidFill>
                          <a:latin typeface="Calibri" pitchFamily="34" charset="0"/>
                          <a:ea typeface="Calibri" pitchFamily="34" charset="-122"/>
                          <a:cs typeface="Calibri" pitchFamily="34" charset="-120"/>
                        </a:rPr>
                        <a:t>+12VA</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6DCC4"/>
                    </a:solidFill>
                  </a:tcPr>
                </a:tc>
                <a:tc>
                  <a:txBody>
                    <a:bodyPr/>
                    <a:lstStyle/>
                    <a:p>
                      <a:pPr marL="0" indent="0" algn="ctr">
                        <a:buNone/>
                      </a:pPr>
                      <a:r>
                        <a:rPr lang="en-US" sz="850" b="1" dirty="0">
                          <a:solidFill>
                            <a:srgbClr val="5A2E0A"/>
                          </a:solidFill>
                          <a:latin typeface="Calibri" pitchFamily="34" charset="0"/>
                          <a:ea typeface="Calibri" pitchFamily="34" charset="-122"/>
                          <a:cs typeface="Calibri" pitchFamily="34" charset="-120"/>
                        </a:rPr>
                        <a:t>+12VA</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6DCC4"/>
                    </a:solidFill>
                  </a:tcPr>
                </a:tc>
                <a:tc>
                  <a:txBody>
                    <a:bodyPr/>
                    <a:lstStyle/>
                    <a:p>
                      <a:pPr marL="0" indent="0" algn="ctr">
                        <a:buNone/>
                      </a:pPr>
                      <a:r>
                        <a:rPr lang="en-US" sz="850" b="1" dirty="0">
                          <a:solidFill>
                            <a:srgbClr val="5A2E0A"/>
                          </a:solidFill>
                          <a:latin typeface="Calibri" pitchFamily="34" charset="0"/>
                          <a:ea typeface="Calibri" pitchFamily="34" charset="-122"/>
                          <a:cs typeface="Calibri" pitchFamily="34" charset="-120"/>
                        </a:rPr>
                        <a:t>+12VA</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6DCC4"/>
                    </a:solidFill>
                  </a:tcPr>
                </a:tc>
                <a:tc>
                  <a:txBody>
                    <a:bodyPr/>
                    <a:lstStyle/>
                    <a:p>
                      <a:pPr marL="0" indent="0" algn="ctr">
                        <a:buNone/>
                      </a:pPr>
                      <a:r>
                        <a:rPr lang="en-US" sz="850" dirty="0">
                          <a:solidFill>
                            <a:srgbClr val="2B2F35"/>
                          </a:solidFill>
                          <a:latin typeface="Calibri" pitchFamily="34" charset="0"/>
                          <a:ea typeface="Calibri" pitchFamily="34" charset="-122"/>
                          <a:cs typeface="Calibri" pitchFamily="34" charset="-120"/>
                        </a:rPr>
                        <a:t>GND</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ADC"/>
                    </a:solidFill>
                  </a:tcPr>
                </a:tc>
                <a:tc>
                  <a:txBody>
                    <a:bodyPr/>
                    <a:lstStyle/>
                    <a:p>
                      <a:pPr marL="0" indent="0" algn="ctr">
                        <a:buNone/>
                      </a:pPr>
                      <a:r>
                        <a:rPr lang="en-US" sz="850" b="1" dirty="0">
                          <a:solidFill>
                            <a:srgbClr val="5A2E0A"/>
                          </a:solidFill>
                          <a:latin typeface="Calibri" pitchFamily="34" charset="0"/>
                          <a:ea typeface="Calibri" pitchFamily="34" charset="-122"/>
                          <a:cs typeface="Calibri" pitchFamily="34" charset="-120"/>
                        </a:rPr>
                        <a:t>+12VB</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6DCC4"/>
                    </a:solidFill>
                  </a:tcPr>
                </a:tc>
                <a:tc>
                  <a:txBody>
                    <a:bodyPr/>
                    <a:lstStyle/>
                    <a:p>
                      <a:pPr marL="0" indent="0" algn="ctr">
                        <a:buNone/>
                      </a:pPr>
                      <a:r>
                        <a:rPr lang="en-US" sz="850" b="1" dirty="0">
                          <a:solidFill>
                            <a:srgbClr val="5A2E0A"/>
                          </a:solidFill>
                          <a:latin typeface="Calibri" pitchFamily="34" charset="0"/>
                          <a:ea typeface="Calibri" pitchFamily="34" charset="-122"/>
                          <a:cs typeface="Calibri" pitchFamily="34" charset="-120"/>
                        </a:rPr>
                        <a:t>+12VB</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6DCC4"/>
                    </a:solidFill>
                  </a:tcPr>
                </a:tc>
                <a:tc>
                  <a:txBody>
                    <a:bodyPr/>
                    <a:lstStyle/>
                    <a:p>
                      <a:pPr marL="0" indent="0" algn="ctr">
                        <a:buNone/>
                      </a:pPr>
                      <a:r>
                        <a:rPr lang="en-US" sz="850" b="1" dirty="0">
                          <a:solidFill>
                            <a:srgbClr val="5A2E0A"/>
                          </a:solidFill>
                          <a:latin typeface="Calibri" pitchFamily="34" charset="0"/>
                          <a:ea typeface="Calibri" pitchFamily="34" charset="-122"/>
                          <a:cs typeface="Calibri" pitchFamily="34" charset="-120"/>
                        </a:rPr>
                        <a:t>+12VB</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6DCC4"/>
                    </a:solidFill>
                  </a:tcPr>
                </a:tc>
                <a:tc>
                  <a:txBody>
                    <a:bodyPr/>
                    <a:lstStyle/>
                    <a:p>
                      <a:pPr marL="0" indent="0" algn="ctr">
                        <a:buNone/>
                      </a:pPr>
                      <a:r>
                        <a:rPr lang="en-US" sz="850" b="1" dirty="0">
                          <a:solidFill>
                            <a:srgbClr val="5A2E0A"/>
                          </a:solidFill>
                          <a:latin typeface="Calibri" pitchFamily="34" charset="0"/>
                          <a:ea typeface="Calibri" pitchFamily="34" charset="-122"/>
                          <a:cs typeface="Calibri" pitchFamily="34" charset="-120"/>
                        </a:rPr>
                        <a:t>+12VB</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6DCC4"/>
                    </a:solidFill>
                  </a:tcPr>
                </a:tc>
                <a:tc>
                  <a:txBody>
                    <a:bodyPr/>
                    <a:lstStyle/>
                    <a:p>
                      <a:pPr marL="0" indent="0" algn="ctr">
                        <a:buNone/>
                      </a:pPr>
                      <a:r>
                        <a:rPr lang="en-US" sz="850" dirty="0">
                          <a:solidFill>
                            <a:srgbClr val="2B2F35"/>
                          </a:solidFill>
                          <a:latin typeface="Calibri" pitchFamily="34" charset="0"/>
                          <a:ea typeface="Calibri" pitchFamily="34" charset="-122"/>
                          <a:cs typeface="Calibri" pitchFamily="34" charset="-120"/>
                        </a:rPr>
                        <a:t>GND</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ADC"/>
                    </a:solidFill>
                  </a:tcPr>
                </a:tc>
                <a:tc>
                  <a:txBody>
                    <a:bodyPr/>
                    <a:lstStyle/>
                    <a:p>
                      <a:pPr marL="0" indent="0" algn="ctr">
                        <a:buNone/>
                      </a:pPr>
                      <a:r>
                        <a:rPr lang="en-US" sz="850" b="1" dirty="0">
                          <a:solidFill>
                            <a:srgbClr val="5A2E0A"/>
                          </a:solidFill>
                          <a:latin typeface="Calibri" pitchFamily="34" charset="0"/>
                          <a:ea typeface="Calibri" pitchFamily="34" charset="-122"/>
                          <a:cs typeface="Calibri" pitchFamily="34" charset="-120"/>
                        </a:rPr>
                        <a:t>+5VB STBY</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6DCC4"/>
                    </a:solidFill>
                  </a:tcPr>
                </a:tc>
                <a:extLst>
                  <a:ext uri="{0D108BD9-81ED-4DB2-BD59-A6C34878D82A}">
                    <a16:rowId xmlns:a16="http://schemas.microsoft.com/office/drawing/2014/main" val="10005"/>
                  </a:ext>
                </a:extLst>
              </a:tr>
              <a:tr h="265176">
                <a:tc>
                  <a:txBody>
                    <a:bodyPr/>
                    <a:lstStyle/>
                    <a:p>
                      <a:pPr marL="0" indent="0" algn="ctr">
                        <a:buNone/>
                      </a:pPr>
                      <a:r>
                        <a:rPr lang="en-US" sz="850" b="1" dirty="0">
                          <a:solidFill>
                            <a:srgbClr val="5E636B"/>
                          </a:solidFill>
                          <a:latin typeface="Calibri" pitchFamily="34" charset="0"/>
                          <a:ea typeface="Calibri" pitchFamily="34" charset="-122"/>
                          <a:cs typeface="Calibri" pitchFamily="34" charset="-120"/>
                        </a:rPr>
                        <a:t>01</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7F7F5"/>
                    </a:solidFill>
                  </a:tcPr>
                </a:tc>
                <a:tc>
                  <a:txBody>
                    <a:bodyPr/>
                    <a:lstStyle/>
                    <a:p>
                      <a:pPr marL="0" indent="0" algn="ctr">
                        <a:buNone/>
                      </a:pPr>
                      <a:r>
                        <a:rPr lang="en-US" sz="850" b="1" dirty="0">
                          <a:solidFill>
                            <a:srgbClr val="5A2E0A"/>
                          </a:solidFill>
                          <a:latin typeface="Calibri" pitchFamily="34" charset="0"/>
                          <a:ea typeface="Calibri" pitchFamily="34" charset="-122"/>
                          <a:cs typeface="Calibri" pitchFamily="34" charset="-120"/>
                        </a:rPr>
                        <a:t>+5VA STBY</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6DCC4"/>
                    </a:solidFill>
                  </a:tcPr>
                </a:tc>
                <a:tc>
                  <a:txBody>
                    <a:bodyPr/>
                    <a:lstStyle/>
                    <a:p>
                      <a:pPr marL="0" indent="0" algn="ctr">
                        <a:buNone/>
                      </a:pPr>
                      <a:r>
                        <a:rPr lang="en-US" sz="850" dirty="0">
                          <a:solidFill>
                            <a:srgbClr val="2B2F35"/>
                          </a:solidFill>
                          <a:latin typeface="Calibri" pitchFamily="34" charset="0"/>
                          <a:ea typeface="Calibri" pitchFamily="34" charset="-122"/>
                          <a:cs typeface="Calibri" pitchFamily="34" charset="-120"/>
                        </a:rPr>
                        <a:t>GND</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ADC"/>
                    </a:solidFill>
                  </a:tcPr>
                </a:tc>
                <a:tc>
                  <a:txBody>
                    <a:bodyPr/>
                    <a:lstStyle/>
                    <a:p>
                      <a:pPr marL="0" indent="0" algn="ctr">
                        <a:buNone/>
                      </a:pPr>
                      <a:r>
                        <a:rPr lang="en-US" sz="850" b="1" dirty="0">
                          <a:solidFill>
                            <a:srgbClr val="5A2E0A"/>
                          </a:solidFill>
                          <a:latin typeface="Calibri" pitchFamily="34" charset="0"/>
                          <a:ea typeface="Calibri" pitchFamily="34" charset="-122"/>
                          <a:cs typeface="Calibri" pitchFamily="34" charset="-120"/>
                        </a:rPr>
                        <a:t>+12VA</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6DCC4"/>
                    </a:solidFill>
                  </a:tcPr>
                </a:tc>
                <a:tc>
                  <a:txBody>
                    <a:bodyPr/>
                    <a:lstStyle/>
                    <a:p>
                      <a:pPr marL="0" indent="0" algn="ctr">
                        <a:buNone/>
                      </a:pPr>
                      <a:r>
                        <a:rPr lang="en-US" sz="850" b="1" dirty="0">
                          <a:solidFill>
                            <a:srgbClr val="5A2E0A"/>
                          </a:solidFill>
                          <a:latin typeface="Calibri" pitchFamily="34" charset="0"/>
                          <a:ea typeface="Calibri" pitchFamily="34" charset="-122"/>
                          <a:cs typeface="Calibri" pitchFamily="34" charset="-120"/>
                        </a:rPr>
                        <a:t>+12VA</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6DCC4"/>
                    </a:solidFill>
                  </a:tcPr>
                </a:tc>
                <a:tc>
                  <a:txBody>
                    <a:bodyPr/>
                    <a:lstStyle/>
                    <a:p>
                      <a:pPr marL="0" indent="0" algn="ctr">
                        <a:buNone/>
                      </a:pPr>
                      <a:r>
                        <a:rPr lang="en-US" sz="850" b="1" dirty="0">
                          <a:solidFill>
                            <a:srgbClr val="5A2E0A"/>
                          </a:solidFill>
                          <a:latin typeface="Calibri" pitchFamily="34" charset="0"/>
                          <a:ea typeface="Calibri" pitchFamily="34" charset="-122"/>
                          <a:cs typeface="Calibri" pitchFamily="34" charset="-120"/>
                        </a:rPr>
                        <a:t>+12VA</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6DCC4"/>
                    </a:solidFill>
                  </a:tcPr>
                </a:tc>
                <a:tc>
                  <a:txBody>
                    <a:bodyPr/>
                    <a:lstStyle/>
                    <a:p>
                      <a:pPr marL="0" indent="0" algn="ctr">
                        <a:buNone/>
                      </a:pPr>
                      <a:r>
                        <a:rPr lang="en-US" sz="850" dirty="0">
                          <a:solidFill>
                            <a:srgbClr val="2B2F35"/>
                          </a:solidFill>
                          <a:latin typeface="Calibri" pitchFamily="34" charset="0"/>
                          <a:ea typeface="Calibri" pitchFamily="34" charset="-122"/>
                          <a:cs typeface="Calibri" pitchFamily="34" charset="-120"/>
                        </a:rPr>
                        <a:t>GND</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ADC"/>
                    </a:solidFill>
                  </a:tcPr>
                </a:tc>
                <a:tc>
                  <a:txBody>
                    <a:bodyPr/>
                    <a:lstStyle/>
                    <a:p>
                      <a:pPr marL="0" indent="0" algn="ctr">
                        <a:buNone/>
                      </a:pPr>
                      <a:r>
                        <a:rPr lang="en-US" sz="850" b="1" dirty="0">
                          <a:solidFill>
                            <a:srgbClr val="5A2E0A"/>
                          </a:solidFill>
                          <a:latin typeface="Calibri" pitchFamily="34" charset="0"/>
                          <a:ea typeface="Calibri" pitchFamily="34" charset="-122"/>
                          <a:cs typeface="Calibri" pitchFamily="34" charset="-120"/>
                        </a:rPr>
                        <a:t>+12VB</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6DCC4"/>
                    </a:solidFill>
                  </a:tcPr>
                </a:tc>
                <a:tc>
                  <a:txBody>
                    <a:bodyPr/>
                    <a:lstStyle/>
                    <a:p>
                      <a:pPr marL="0" indent="0" algn="ctr">
                        <a:buNone/>
                      </a:pPr>
                      <a:r>
                        <a:rPr lang="en-US" sz="850" b="1" dirty="0">
                          <a:solidFill>
                            <a:srgbClr val="5A2E0A"/>
                          </a:solidFill>
                          <a:latin typeface="Calibri" pitchFamily="34" charset="0"/>
                          <a:ea typeface="Calibri" pitchFamily="34" charset="-122"/>
                          <a:cs typeface="Calibri" pitchFamily="34" charset="-120"/>
                        </a:rPr>
                        <a:t>+12VB</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6DCC4"/>
                    </a:solidFill>
                  </a:tcPr>
                </a:tc>
                <a:tc>
                  <a:txBody>
                    <a:bodyPr/>
                    <a:lstStyle/>
                    <a:p>
                      <a:pPr marL="0" indent="0" algn="ctr">
                        <a:buNone/>
                      </a:pPr>
                      <a:r>
                        <a:rPr lang="en-US" sz="850" b="1" dirty="0">
                          <a:solidFill>
                            <a:srgbClr val="5A2E0A"/>
                          </a:solidFill>
                          <a:latin typeface="Calibri" pitchFamily="34" charset="0"/>
                          <a:ea typeface="Calibri" pitchFamily="34" charset="-122"/>
                          <a:cs typeface="Calibri" pitchFamily="34" charset="-120"/>
                        </a:rPr>
                        <a:t>+12VB</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6DCC4"/>
                    </a:solidFill>
                  </a:tcPr>
                </a:tc>
                <a:tc>
                  <a:txBody>
                    <a:bodyPr/>
                    <a:lstStyle/>
                    <a:p>
                      <a:pPr marL="0" indent="0" algn="ctr">
                        <a:buNone/>
                      </a:pPr>
                      <a:r>
                        <a:rPr lang="en-US" sz="850" b="1" dirty="0">
                          <a:solidFill>
                            <a:srgbClr val="5A2E0A"/>
                          </a:solidFill>
                          <a:latin typeface="Calibri" pitchFamily="34" charset="0"/>
                          <a:ea typeface="Calibri" pitchFamily="34" charset="-122"/>
                          <a:cs typeface="Calibri" pitchFamily="34" charset="-120"/>
                        </a:rPr>
                        <a:t>+12VB</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6DCC4"/>
                    </a:solidFill>
                  </a:tcPr>
                </a:tc>
                <a:tc>
                  <a:txBody>
                    <a:bodyPr/>
                    <a:lstStyle/>
                    <a:p>
                      <a:pPr marL="0" indent="0" algn="ctr">
                        <a:buNone/>
                      </a:pPr>
                      <a:r>
                        <a:rPr lang="en-US" sz="850" dirty="0">
                          <a:solidFill>
                            <a:srgbClr val="2B2F35"/>
                          </a:solidFill>
                          <a:latin typeface="Calibri" pitchFamily="34" charset="0"/>
                          <a:ea typeface="Calibri" pitchFamily="34" charset="-122"/>
                          <a:cs typeface="Calibri" pitchFamily="34" charset="-120"/>
                        </a:rPr>
                        <a:t>GND</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ADC"/>
                    </a:solidFill>
                  </a:tcPr>
                </a:tc>
                <a:tc>
                  <a:txBody>
                    <a:bodyPr/>
                    <a:lstStyle/>
                    <a:p>
                      <a:pPr marL="0" indent="0" algn="ctr">
                        <a:buNone/>
                      </a:pPr>
                      <a:r>
                        <a:rPr lang="en-US" sz="850" b="1" dirty="0">
                          <a:solidFill>
                            <a:srgbClr val="5A2E0A"/>
                          </a:solidFill>
                          <a:latin typeface="Calibri" pitchFamily="34" charset="0"/>
                          <a:ea typeface="Calibri" pitchFamily="34" charset="-122"/>
                          <a:cs typeface="Calibri" pitchFamily="34" charset="-120"/>
                        </a:rPr>
                        <a:t>+5VB STBY</a:t>
                      </a:r>
                      <a:endParaRPr lang="en-US" sz="850" dirty="0">
                        <a:latin typeface="Calibri" charset="0"/>
                        <a:ea typeface="Calibri" charset="0"/>
                        <a:cs typeface="Calibri" charset="0"/>
                      </a:endParaRP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6DCC4"/>
                    </a:solidFill>
                  </a:tcPr>
                </a:tc>
                <a:extLst>
                  <a:ext uri="{0D108BD9-81ED-4DB2-BD59-A6C34878D82A}">
                    <a16:rowId xmlns:a16="http://schemas.microsoft.com/office/drawing/2014/main" val="10006"/>
                  </a:ext>
                </a:extLst>
              </a:tr>
            </a:tbl>
          </a:graphicData>
        </a:graphic>
      </p:graphicFrame>
      <p:grpSp>
        <p:nvGrpSpPr>
          <p:cNvPr id="18" name="Group 17">
            <a:extLst>
              <a:ext uri="{FF2B5EF4-FFF2-40B4-BE49-F238E27FC236}">
                <a16:creationId xmlns:a16="http://schemas.microsoft.com/office/drawing/2014/main" id="{E64C7BA6-38A7-864B-6372-C59D9E16BE8C}"/>
              </a:ext>
            </a:extLst>
          </p:cNvPr>
          <p:cNvGrpSpPr/>
          <p:nvPr/>
        </p:nvGrpSpPr>
        <p:grpSpPr>
          <a:xfrm>
            <a:off x="521208" y="292608"/>
            <a:ext cx="11137392" cy="6428232"/>
            <a:chOff x="521208" y="292608"/>
            <a:chExt cx="11137392" cy="6428232"/>
          </a:xfrm>
        </p:grpSpPr>
        <p:sp>
          <p:nvSpPr>
            <p:cNvPr id="2" name="Text 0"/>
            <p:cNvSpPr/>
            <p:nvPr/>
          </p:nvSpPr>
          <p:spPr>
            <a:xfrm>
              <a:off x="548640" y="292608"/>
              <a:ext cx="8229600" cy="274320"/>
            </a:xfrm>
            <a:prstGeom prst="rect">
              <a:avLst/>
            </a:prstGeom>
            <a:noFill/>
            <a:ln/>
          </p:spPr>
          <p:txBody>
            <a:bodyPr wrap="square" lIns="0" tIns="0" rIns="0" bIns="0" rtlCol="0" anchor="ctr"/>
            <a:lstStyle/>
            <a:p>
              <a:pPr marL="0" indent="0">
                <a:buNone/>
              </a:pPr>
              <a:r>
                <a:rPr lang="en-US" sz="1100" b="1" kern="0" spc="300" dirty="0">
                  <a:solidFill>
                    <a:srgbClr val="A3162B"/>
                  </a:solidFill>
                  <a:latin typeface="Calibri" pitchFamily="34" charset="0"/>
                  <a:ea typeface="Calibri" pitchFamily="34" charset="-122"/>
                  <a:cs typeface="Calibri" pitchFamily="34" charset="-120"/>
                </a:rPr>
                <a:t>DEVELOPMENT · POWER CONNECTOR</a:t>
              </a:r>
              <a:endParaRPr lang="en-US" sz="1100" dirty="0"/>
            </a:p>
          </p:txBody>
        </p:sp>
        <p:sp>
          <p:nvSpPr>
            <p:cNvPr id="3" name="Text 1"/>
            <p:cNvSpPr/>
            <p:nvPr/>
          </p:nvSpPr>
          <p:spPr>
            <a:xfrm>
              <a:off x="548640" y="548640"/>
              <a:ext cx="11064240" cy="868680"/>
            </a:xfrm>
            <a:prstGeom prst="rect">
              <a:avLst/>
            </a:prstGeom>
            <a:noFill/>
            <a:ln/>
          </p:spPr>
          <p:txBody>
            <a:bodyPr wrap="square" lIns="0" tIns="0" rIns="0" bIns="0" rtlCol="0" anchor="t">
              <a:normAutofit/>
            </a:bodyPr>
            <a:lstStyle/>
            <a:p>
              <a:pPr marL="0" indent="0">
                <a:buNone/>
              </a:pPr>
              <a:r>
                <a:rPr lang="en-US" sz="2600" b="1" dirty="0">
                  <a:solidFill>
                    <a:srgbClr val="1C2026"/>
                  </a:solidFill>
                  <a:latin typeface="Avenir Next LT Pro" pitchFamily="34" charset="0"/>
                  <a:ea typeface="Avenir Next LT Pro" pitchFamily="34" charset="-122"/>
                  <a:cs typeface="Avenir Next LT Pro" pitchFamily="34" charset="-120"/>
                </a:rPr>
                <a:t>Power connector: same-net contacts are tied by internal copper planes to cut resistance further</a:t>
              </a:r>
              <a:endParaRPr lang="en-US" sz="2600" dirty="0"/>
            </a:p>
          </p:txBody>
        </p:sp>
        <p:sp>
          <p:nvSpPr>
            <p:cNvPr id="4" name="Text 2"/>
            <p:cNvSpPr/>
            <p:nvPr/>
          </p:nvSpPr>
          <p:spPr>
            <a:xfrm>
              <a:off x="548640" y="6446520"/>
              <a:ext cx="8229600" cy="274320"/>
            </a:xfrm>
            <a:prstGeom prst="rect">
              <a:avLst/>
            </a:prstGeom>
            <a:noFill/>
            <a:ln/>
          </p:spPr>
          <p:txBody>
            <a:bodyPr wrap="square" lIns="0" tIns="0" rIns="0" bIns="0" rtlCol="0" anchor="ctr"/>
            <a:lstStyle/>
            <a:p>
              <a:pPr marL="0" indent="0">
                <a:buNone/>
              </a:pPr>
              <a:r>
                <a:rPr lang="en-US" sz="900" dirty="0">
                  <a:solidFill>
                    <a:srgbClr val="9AA0A8"/>
                  </a:solidFill>
                  <a:latin typeface="Calibri" pitchFamily="34" charset="0"/>
                  <a:ea typeface="Calibri" pitchFamily="34" charset="-122"/>
                  <a:cs typeface="Calibri" pitchFamily="34" charset="-120"/>
                </a:rPr>
                <a:t>SPCD 2026  ·  </a:t>
              </a:r>
              <a:r>
                <a:rPr lang="en-US" sz="900" dirty="0">
                  <a:solidFill>
                    <a:srgbClr val="9AA0A8"/>
                  </a:solidFill>
                  <a:latin typeface="Avenir Next LT Pro" pitchFamily="34" charset="0"/>
                  <a:ea typeface="Avenir Next LT Pro" pitchFamily="34" charset="-122"/>
                  <a:cs typeface="Avenir Next LT Pro" pitchFamily="34" charset="-120"/>
                </a:rPr>
                <a:t>HYPERBITS™</a:t>
              </a:r>
              <a:r>
                <a:rPr lang="en-US" sz="900" dirty="0">
                  <a:solidFill>
                    <a:srgbClr val="9AA0A8"/>
                  </a:solidFill>
                  <a:latin typeface="Calibri" pitchFamily="34" charset="0"/>
                  <a:ea typeface="Calibri" pitchFamily="34" charset="-122"/>
                  <a:cs typeface="Calibri" pitchFamily="34" charset="-120"/>
                </a:rPr>
                <a:t>  ·  Performance Interconnect SAS</a:t>
              </a:r>
              <a:endParaRPr lang="en-US" sz="900" dirty="0"/>
            </a:p>
          </p:txBody>
        </p:sp>
        <p:sp>
          <p:nvSpPr>
            <p:cNvPr id="5" name="Text 3"/>
            <p:cNvSpPr/>
            <p:nvPr/>
          </p:nvSpPr>
          <p:spPr>
            <a:xfrm>
              <a:off x="11155680" y="6446520"/>
              <a:ext cx="502920" cy="274320"/>
            </a:xfrm>
            <a:prstGeom prst="rect">
              <a:avLst/>
            </a:prstGeom>
            <a:noFill/>
            <a:ln/>
          </p:spPr>
          <p:txBody>
            <a:bodyPr wrap="square" lIns="0" tIns="0" rIns="0" bIns="0" rtlCol="0" anchor="ctr"/>
            <a:lstStyle/>
            <a:p>
              <a:pPr marL="0" indent="0" algn="r">
                <a:buNone/>
              </a:pPr>
              <a:r>
                <a:rPr lang="en-US" sz="900" dirty="0">
                  <a:solidFill>
                    <a:srgbClr val="9AA0A8"/>
                  </a:solidFill>
                  <a:latin typeface="Calibri" pitchFamily="34" charset="0"/>
                  <a:ea typeface="Calibri" pitchFamily="34" charset="-122"/>
                  <a:cs typeface="Calibri" pitchFamily="34" charset="-120"/>
                </a:rPr>
                <a:t>11</a:t>
              </a:r>
              <a:endParaRPr lang="en-US" sz="900" dirty="0"/>
            </a:p>
          </p:txBody>
        </p:sp>
        <p:sp>
          <p:nvSpPr>
            <p:cNvPr id="7" name="Shape 4"/>
            <p:cNvSpPr/>
            <p:nvPr/>
          </p:nvSpPr>
          <p:spPr>
            <a:xfrm>
              <a:off x="548640" y="3493008"/>
              <a:ext cx="201168" cy="164592"/>
            </a:xfrm>
            <a:prstGeom prst="rect">
              <a:avLst/>
            </a:prstGeom>
            <a:solidFill>
              <a:srgbClr val="F6DCC4"/>
            </a:solidFill>
            <a:ln w="6350">
              <a:solidFill>
                <a:srgbClr val="D9D7D2"/>
              </a:solidFill>
              <a:prstDash val="solid"/>
            </a:ln>
          </p:spPr>
          <p:txBody>
            <a:bodyPr/>
            <a:lstStyle/>
            <a:p>
              <a:endParaRPr lang="en-CA"/>
            </a:p>
          </p:txBody>
        </p:sp>
        <p:sp>
          <p:nvSpPr>
            <p:cNvPr id="8" name="Text 5"/>
            <p:cNvSpPr/>
            <p:nvPr/>
          </p:nvSpPr>
          <p:spPr>
            <a:xfrm>
              <a:off x="822960" y="3447288"/>
              <a:ext cx="1828800" cy="256032"/>
            </a:xfrm>
            <a:prstGeom prst="rect">
              <a:avLst/>
            </a:prstGeom>
            <a:noFill/>
            <a:ln/>
          </p:spPr>
          <p:txBody>
            <a:bodyPr wrap="square" lIns="0" tIns="0" rIns="0" bIns="0" rtlCol="0" anchor="ctr"/>
            <a:lstStyle/>
            <a:p>
              <a:pPr marL="0" indent="0">
                <a:buNone/>
              </a:pPr>
              <a:r>
                <a:rPr lang="en-US" sz="1000" dirty="0">
                  <a:solidFill>
                    <a:srgbClr val="5E636B"/>
                  </a:solidFill>
                  <a:latin typeface="Calibri" pitchFamily="34" charset="0"/>
                  <a:ea typeface="Calibri" pitchFamily="34" charset="-122"/>
                  <a:cs typeface="Calibri" pitchFamily="34" charset="-120"/>
                </a:rPr>
                <a:t>Power rail</a:t>
              </a:r>
              <a:endParaRPr lang="en-US" sz="1000" dirty="0"/>
            </a:p>
          </p:txBody>
        </p:sp>
        <p:sp>
          <p:nvSpPr>
            <p:cNvPr id="9" name="Shape 6"/>
            <p:cNvSpPr/>
            <p:nvPr/>
          </p:nvSpPr>
          <p:spPr>
            <a:xfrm>
              <a:off x="2651760" y="3493008"/>
              <a:ext cx="201168" cy="164592"/>
            </a:xfrm>
            <a:prstGeom prst="rect">
              <a:avLst/>
            </a:prstGeom>
            <a:solidFill>
              <a:srgbClr val="D9DADC"/>
            </a:solidFill>
            <a:ln w="6350">
              <a:solidFill>
                <a:srgbClr val="D9D7D2"/>
              </a:solidFill>
              <a:prstDash val="solid"/>
            </a:ln>
          </p:spPr>
          <p:txBody>
            <a:bodyPr/>
            <a:lstStyle/>
            <a:p>
              <a:endParaRPr lang="en-CA"/>
            </a:p>
          </p:txBody>
        </p:sp>
        <p:sp>
          <p:nvSpPr>
            <p:cNvPr id="10" name="Text 7"/>
            <p:cNvSpPr/>
            <p:nvPr/>
          </p:nvSpPr>
          <p:spPr>
            <a:xfrm>
              <a:off x="2926080" y="3447288"/>
              <a:ext cx="1828800" cy="256032"/>
            </a:xfrm>
            <a:prstGeom prst="rect">
              <a:avLst/>
            </a:prstGeom>
            <a:noFill/>
            <a:ln/>
          </p:spPr>
          <p:txBody>
            <a:bodyPr wrap="square" lIns="0" tIns="0" rIns="0" bIns="0" rtlCol="0" anchor="ctr"/>
            <a:lstStyle/>
            <a:p>
              <a:pPr marL="0" indent="0">
                <a:buNone/>
              </a:pPr>
              <a:r>
                <a:rPr lang="en-US" sz="1000" dirty="0">
                  <a:solidFill>
                    <a:srgbClr val="5E636B"/>
                  </a:solidFill>
                  <a:latin typeface="Calibri" pitchFamily="34" charset="0"/>
                  <a:ea typeface="Calibri" pitchFamily="34" charset="-122"/>
                  <a:cs typeface="Calibri" pitchFamily="34" charset="-120"/>
                </a:rPr>
                <a:t>Ground</a:t>
              </a:r>
              <a:endParaRPr lang="en-US" sz="1000" dirty="0"/>
            </a:p>
          </p:txBody>
        </p:sp>
        <p:sp>
          <p:nvSpPr>
            <p:cNvPr id="11" name="Shape 8"/>
            <p:cNvSpPr/>
            <p:nvPr/>
          </p:nvSpPr>
          <p:spPr>
            <a:xfrm>
              <a:off x="4754880" y="3493008"/>
              <a:ext cx="201168" cy="164592"/>
            </a:xfrm>
            <a:prstGeom prst="rect">
              <a:avLst/>
            </a:prstGeom>
            <a:solidFill>
              <a:srgbClr val="FFFFFF"/>
            </a:solidFill>
            <a:ln w="6350">
              <a:solidFill>
                <a:srgbClr val="D9D7D2"/>
              </a:solidFill>
              <a:prstDash val="solid"/>
            </a:ln>
          </p:spPr>
          <p:txBody>
            <a:bodyPr/>
            <a:lstStyle/>
            <a:p>
              <a:endParaRPr lang="en-CA"/>
            </a:p>
          </p:txBody>
        </p:sp>
        <p:sp>
          <p:nvSpPr>
            <p:cNvPr id="6" name="Text 9"/>
            <p:cNvSpPr/>
            <p:nvPr/>
          </p:nvSpPr>
          <p:spPr>
            <a:xfrm>
              <a:off x="5029200" y="3447288"/>
              <a:ext cx="1828800" cy="256032"/>
            </a:xfrm>
            <a:prstGeom prst="rect">
              <a:avLst/>
            </a:prstGeom>
            <a:noFill/>
            <a:ln/>
          </p:spPr>
          <p:txBody>
            <a:bodyPr wrap="square" lIns="0" tIns="0" rIns="0" bIns="0" rtlCol="0" anchor="ctr"/>
            <a:lstStyle/>
            <a:p>
              <a:pPr marL="0" indent="0">
                <a:buNone/>
              </a:pPr>
              <a:r>
                <a:rPr lang="en-US" sz="1000" dirty="0">
                  <a:solidFill>
                    <a:srgbClr val="5E636B"/>
                  </a:solidFill>
                  <a:latin typeface="Calibri" pitchFamily="34" charset="0"/>
                  <a:ea typeface="Calibri" pitchFamily="34" charset="-122"/>
                  <a:cs typeface="Calibri" pitchFamily="34" charset="-120"/>
                </a:rPr>
                <a:t>Control / sync / I²C</a:t>
              </a:r>
              <a:endParaRPr lang="en-US" sz="1000" dirty="0"/>
            </a:p>
          </p:txBody>
        </p:sp>
        <p:sp>
          <p:nvSpPr>
            <p:cNvPr id="13" name="Text 10"/>
            <p:cNvSpPr/>
            <p:nvPr/>
          </p:nvSpPr>
          <p:spPr>
            <a:xfrm>
              <a:off x="7315200" y="3447288"/>
              <a:ext cx="4343400" cy="274320"/>
            </a:xfrm>
            <a:prstGeom prst="rect">
              <a:avLst/>
            </a:prstGeom>
            <a:noFill/>
            <a:ln/>
          </p:spPr>
          <p:txBody>
            <a:bodyPr wrap="square" lIns="0" tIns="0" rIns="0" bIns="0" rtlCol="0" anchor="ctr"/>
            <a:lstStyle/>
            <a:p>
              <a:pPr marL="0" indent="0" algn="r">
                <a:buNone/>
              </a:pPr>
              <a:r>
                <a:rPr lang="en-US" sz="1000" dirty="0">
                  <a:solidFill>
                    <a:srgbClr val="5E636B"/>
                  </a:solidFill>
                  <a:latin typeface="Calibri" pitchFamily="34" charset="0"/>
                  <a:ea typeface="Calibri" pitchFamily="34" charset="-122"/>
                  <a:cs typeface="Calibri" pitchFamily="34" charset="-120"/>
                </a:rPr>
                <a:t>H1 SYSTEM / Peripheral pinout, internal wafers 01–06</a:t>
              </a:r>
              <a:endParaRPr lang="en-US" sz="1000" dirty="0"/>
            </a:p>
          </p:txBody>
        </p:sp>
        <p:sp>
          <p:nvSpPr>
            <p:cNvPr id="14" name="Shape 11"/>
            <p:cNvSpPr/>
            <p:nvPr/>
          </p:nvSpPr>
          <p:spPr>
            <a:xfrm>
              <a:off x="521208" y="3813048"/>
              <a:ext cx="5902028" cy="2569464"/>
            </a:xfrm>
            <a:prstGeom prst="rect">
              <a:avLst/>
            </a:prstGeom>
            <a:solidFill>
              <a:srgbClr val="FFFFFF"/>
            </a:solidFill>
            <a:ln w="9525">
              <a:solidFill>
                <a:srgbClr val="D9D7D2"/>
              </a:solidFill>
              <a:prstDash val="solid"/>
            </a:ln>
          </p:spPr>
          <p:txBody>
            <a:bodyPr/>
            <a:lstStyle/>
            <a:p>
              <a:endParaRPr lang="en-CA"/>
            </a:p>
          </p:txBody>
        </p:sp>
        <p:pic>
          <p:nvPicPr>
            <p:cNvPr id="15" name="Image 0" descr="img/h1_layers.jpg"/>
            <p:cNvPicPr>
              <a:picLocks noChangeAspect="1"/>
            </p:cNvPicPr>
            <p:nvPr/>
          </p:nvPicPr>
          <p:blipFill>
            <a:blip r:embed="rId3"/>
            <a:stretch>
              <a:fillRect/>
            </a:stretch>
          </p:blipFill>
          <p:spPr>
            <a:xfrm>
              <a:off x="548640" y="3840480"/>
              <a:ext cx="5847164" cy="2514600"/>
            </a:xfrm>
            <a:prstGeom prst="rect">
              <a:avLst/>
            </a:prstGeom>
          </p:spPr>
        </p:pic>
        <p:sp>
          <p:nvSpPr>
            <p:cNvPr id="16" name="Text 12"/>
            <p:cNvSpPr/>
            <p:nvPr/>
          </p:nvSpPr>
          <p:spPr>
            <a:xfrm>
              <a:off x="7269480" y="3840480"/>
              <a:ext cx="4389120" cy="365760"/>
            </a:xfrm>
            <a:prstGeom prst="rect">
              <a:avLst/>
            </a:prstGeom>
            <a:noFill/>
            <a:ln/>
          </p:spPr>
          <p:txBody>
            <a:bodyPr wrap="square" lIns="0" tIns="0" rIns="0" bIns="0" rtlCol="0" anchor="ctr"/>
            <a:lstStyle/>
            <a:p>
              <a:pPr marL="0" indent="0">
                <a:buNone/>
              </a:pPr>
              <a:r>
                <a:rPr lang="en-US" sz="1500" b="1" dirty="0">
                  <a:solidFill>
                    <a:srgbClr val="1C2026"/>
                  </a:solidFill>
                  <a:latin typeface="Avenir Next LT Pro" pitchFamily="34" charset="0"/>
                  <a:ea typeface="Avenir Next LT Pro" pitchFamily="34" charset="-122"/>
                  <a:cs typeface="Avenir Next LT Pro" pitchFamily="34" charset="-120"/>
                </a:rPr>
                <a:t>Why the resistance drops</a:t>
              </a:r>
              <a:endParaRPr lang="en-US" sz="1500" dirty="0"/>
            </a:p>
          </p:txBody>
        </p:sp>
        <p:sp>
          <p:nvSpPr>
            <p:cNvPr id="17" name="Text 13"/>
            <p:cNvSpPr/>
            <p:nvPr/>
          </p:nvSpPr>
          <p:spPr>
            <a:xfrm>
              <a:off x="7269480" y="4297680"/>
              <a:ext cx="4389120" cy="2103120"/>
            </a:xfrm>
            <a:prstGeom prst="rect">
              <a:avLst/>
            </a:prstGeom>
            <a:noFill/>
            <a:ln/>
          </p:spPr>
          <p:txBody>
            <a:bodyPr wrap="square" lIns="0" tIns="0" rIns="0" bIns="0" rtlCol="0" anchor="t"/>
            <a:lstStyle/>
            <a:p>
              <a:pPr marL="203200" indent="-203200">
                <a:spcAft>
                  <a:spcPts val="600"/>
                </a:spcAft>
                <a:buSzPct val="100000"/>
                <a:buChar char="•"/>
              </a:pPr>
              <a:r>
                <a:rPr lang="en-US" sz="1200" dirty="0">
                  <a:solidFill>
                    <a:srgbClr val="1C2026"/>
                  </a:solidFill>
                  <a:latin typeface="Calibri" pitchFamily="34" charset="0"/>
                  <a:ea typeface="Calibri" pitchFamily="34" charset="-122"/>
                  <a:cs typeface="Calibri" pitchFamily="34" charset="-120"/>
                </a:rPr>
                <a:t>Wafers 01–03 carry the rails: +12VA (C–E), +12VB (G–J), +5V standby and GND joined by wide copper planes</a:t>
              </a:r>
              <a:endParaRPr lang="en-US" sz="1200" dirty="0"/>
            </a:p>
            <a:p>
              <a:pPr marL="203200" indent="-203200">
                <a:spcAft>
                  <a:spcPts val="600"/>
                </a:spcAft>
                <a:buSzPct val="100000"/>
                <a:buChar char="•"/>
              </a:pPr>
              <a:r>
                <a:rPr lang="en-US" sz="1200" dirty="0">
                  <a:solidFill>
                    <a:srgbClr val="1C2026"/>
                  </a:solidFill>
                  <a:latin typeface="Calibri" pitchFamily="34" charset="0"/>
                  <a:ea typeface="Calibri" pitchFamily="34" charset="-122"/>
                  <a:cs typeface="Calibri" pitchFamily="34" charset="-120"/>
                </a:rPr>
                <a:t>Contacts on one plane share current in parallel: path resistance falls roughly as R/N</a:t>
              </a:r>
              <a:endParaRPr lang="en-US" sz="1200" dirty="0"/>
            </a:p>
            <a:p>
              <a:pPr marL="203200" indent="-203200">
                <a:spcAft>
                  <a:spcPts val="600"/>
                </a:spcAft>
                <a:buSzPct val="100000"/>
                <a:buChar char="•"/>
              </a:pPr>
              <a:r>
                <a:rPr lang="en-US" sz="1200" dirty="0">
                  <a:solidFill>
                    <a:srgbClr val="1C2026"/>
                  </a:solidFill>
                  <a:latin typeface="Calibri" pitchFamily="34" charset="0"/>
                  <a:ea typeface="Calibri" pitchFamily="34" charset="-122"/>
                  <a:cs typeface="Calibri" pitchFamily="34" charset="-120"/>
                </a:rPr>
                <a:t>Power planes start from about 6 mΩ per line</a:t>
              </a:r>
              <a:endParaRPr lang="en-US" sz="1200" dirty="0"/>
            </a:p>
            <a:p>
              <a:pPr marL="203200" indent="-203200">
                <a:spcAft>
                  <a:spcPts val="600"/>
                </a:spcAft>
                <a:buSzPct val="100000"/>
                <a:buChar char="•"/>
              </a:pPr>
              <a:r>
                <a:rPr lang="en-US" sz="1200" dirty="0">
                  <a:solidFill>
                    <a:srgbClr val="1C2026"/>
                  </a:solidFill>
                  <a:latin typeface="Calibri" pitchFamily="34" charset="0"/>
                  <a:ea typeface="Calibri" pitchFamily="34" charset="-122"/>
                  <a:cs typeface="Calibri" pitchFamily="34" charset="-120"/>
                </a:rPr>
                <a:t>Wafers 04–06 route individual CAN, I²C, SYNC and monitor lines</a:t>
              </a:r>
              <a:endParaRPr lang="en-US" sz="120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7F5"/>
        </a:solidFill>
        <a:effectLst/>
      </p:bgPr>
    </p:bg>
    <p:spTree>
      <p:nvGrpSpPr>
        <p:cNvPr id="1" name=""/>
        <p:cNvGrpSpPr/>
        <p:nvPr/>
      </p:nvGrpSpPr>
      <p:grpSpPr>
        <a:xfrm>
          <a:off x="0" y="0"/>
          <a:ext cx="0" cy="0"/>
          <a:chOff x="0" y="0"/>
          <a:chExt cx="0" cy="0"/>
        </a:xfrm>
      </p:grpSpPr>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548640" y="4114800"/>
          <a:ext cx="6263640" cy="1207008"/>
        </p:xfrm>
        <a:graphic>
          <a:graphicData uri="http://schemas.openxmlformats.org/drawingml/2006/table">
            <a:tbl>
              <a:tblPr/>
              <a:tblGrid>
                <a:gridCol w="822960">
                  <a:extLst>
                    <a:ext uri="{9D8B030D-6E8A-4147-A177-3AD203B41FA5}">
                      <a16:colId xmlns:a16="http://schemas.microsoft.com/office/drawing/2014/main" val="20000"/>
                    </a:ext>
                  </a:extLst>
                </a:gridCol>
                <a:gridCol w="4526280">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tblGrid>
              <a:tr h="292608">
                <a:tc>
                  <a:txBody>
                    <a:bodyPr/>
                    <a:lstStyle/>
                    <a:p>
                      <a:pPr marL="0" indent="0">
                        <a:buNone/>
                      </a:pPr>
                      <a:r>
                        <a:rPr lang="en-US" sz="1100" b="1" dirty="0">
                          <a:solidFill>
                            <a:srgbClr val="1C2026"/>
                          </a:solidFill>
                          <a:latin typeface="Calibri" pitchFamily="34" charset="0"/>
                          <a:ea typeface="Calibri" pitchFamily="34" charset="-122"/>
                          <a:cs typeface="Calibri" pitchFamily="34" charset="-120"/>
                        </a:rPr>
                        <a:t>Test</a:t>
                      </a:r>
                      <a:endParaRPr lang="en-US" sz="1100" dirty="0">
                        <a:latin typeface="Calibri" charset="0"/>
                        <a:ea typeface="Calibri" charset="0"/>
                        <a:cs typeface="Calibri" charset="0"/>
                      </a:endParaRPr>
                    </a:p>
                  </a:txBody>
                  <a:tcPr marL="73152" marR="73152"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ECEBE7"/>
                    </a:solidFill>
                  </a:tcPr>
                </a:tc>
                <a:tc>
                  <a:txBody>
                    <a:bodyPr/>
                    <a:lstStyle/>
                    <a:p>
                      <a:pPr marL="0" indent="0">
                        <a:buNone/>
                      </a:pPr>
                      <a:r>
                        <a:rPr lang="en-US" sz="1100" b="1" dirty="0">
                          <a:solidFill>
                            <a:srgbClr val="1C2026"/>
                          </a:solidFill>
                          <a:latin typeface="Calibri" pitchFamily="34" charset="0"/>
                          <a:ea typeface="Calibri" pitchFamily="34" charset="-122"/>
                          <a:cs typeface="Calibri" pitchFamily="34" charset="-120"/>
                        </a:rPr>
                        <a:t>Level</a:t>
                      </a:r>
                      <a:endParaRPr lang="en-US" sz="1100" dirty="0">
                        <a:latin typeface="Calibri" charset="0"/>
                        <a:ea typeface="Calibri" charset="0"/>
                        <a:cs typeface="Calibri" charset="0"/>
                      </a:endParaRPr>
                    </a:p>
                  </a:txBody>
                  <a:tcPr marL="73152" marR="73152"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ECEBE7"/>
                    </a:solidFill>
                  </a:tcPr>
                </a:tc>
                <a:tc>
                  <a:txBody>
                    <a:bodyPr/>
                    <a:lstStyle/>
                    <a:p>
                      <a:pPr marL="0" indent="0">
                        <a:buNone/>
                      </a:pPr>
                      <a:r>
                        <a:rPr lang="en-US" sz="1100" b="1" dirty="0">
                          <a:solidFill>
                            <a:srgbClr val="1C2026"/>
                          </a:solidFill>
                          <a:latin typeface="Calibri" pitchFamily="34" charset="0"/>
                          <a:ea typeface="Calibri" pitchFamily="34" charset="-122"/>
                          <a:cs typeface="Calibri" pitchFamily="34" charset="-120"/>
                        </a:rPr>
                        <a:t>Axes</a:t>
                      </a:r>
                      <a:endParaRPr lang="en-US" sz="1100" dirty="0">
                        <a:latin typeface="Calibri" charset="0"/>
                        <a:ea typeface="Calibri" charset="0"/>
                        <a:cs typeface="Calibri" charset="0"/>
                      </a:endParaRPr>
                    </a:p>
                  </a:txBody>
                  <a:tcPr marL="73152" marR="73152"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ECEBE7"/>
                    </a:solidFill>
                  </a:tcPr>
                </a:tc>
                <a:extLst>
                  <a:ext uri="{0D108BD9-81ED-4DB2-BD59-A6C34878D82A}">
                    <a16:rowId xmlns:a16="http://schemas.microsoft.com/office/drawing/2014/main" val="10000"/>
                  </a:ext>
                </a:extLst>
              </a:tr>
              <a:tr h="502920">
                <a:tc>
                  <a:txBody>
                    <a:bodyPr/>
                    <a:lstStyle/>
                    <a:p>
                      <a:pPr marL="0" indent="0">
                        <a:buNone/>
                      </a:pPr>
                      <a:r>
                        <a:rPr lang="en-US" sz="1100" dirty="0">
                          <a:solidFill>
                            <a:srgbClr val="1C2026"/>
                          </a:solidFill>
                          <a:latin typeface="Calibri" pitchFamily="34" charset="0"/>
                          <a:ea typeface="Calibri" pitchFamily="34" charset="-122"/>
                          <a:cs typeface="Calibri" pitchFamily="34" charset="-120"/>
                        </a:rPr>
                        <a:t>Sine</a:t>
                      </a:r>
                      <a:endParaRPr lang="en-US" sz="1100" dirty="0">
                        <a:latin typeface="Calibri" charset="0"/>
                        <a:ea typeface="Calibri" charset="0"/>
                        <a:cs typeface="Calibri" charset="0"/>
                      </a:endParaRPr>
                    </a:p>
                  </a:txBody>
                  <a:tcPr marL="73152" marR="73152"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buNone/>
                      </a:pPr>
                      <a:r>
                        <a:rPr lang="en-US" sz="1100" dirty="0">
                          <a:solidFill>
                            <a:srgbClr val="1C2026"/>
                          </a:solidFill>
                          <a:latin typeface="Calibri" pitchFamily="34" charset="0"/>
                          <a:ea typeface="Calibri" pitchFamily="34" charset="-122"/>
                          <a:cs typeface="Calibri" pitchFamily="34" charset="-120"/>
                        </a:rPr>
                        <a:t>1.5 mm peak 10–57.6 Hz; 20 g 57.6–2000 Hz; 1 sweep up/down, 30 min</a:t>
                      </a:r>
                      <a:endParaRPr lang="en-US" sz="1100" dirty="0">
                        <a:latin typeface="Calibri" charset="0"/>
                        <a:ea typeface="Calibri" charset="0"/>
                        <a:cs typeface="Calibri" charset="0"/>
                      </a:endParaRPr>
                    </a:p>
                  </a:txBody>
                  <a:tcPr marL="73152" marR="73152"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buNone/>
                      </a:pPr>
                      <a:r>
                        <a:rPr lang="en-US" sz="1100" dirty="0">
                          <a:solidFill>
                            <a:srgbClr val="1C2026"/>
                          </a:solidFill>
                          <a:latin typeface="Calibri" pitchFamily="34" charset="0"/>
                          <a:ea typeface="Calibri" pitchFamily="34" charset="-122"/>
                          <a:cs typeface="Calibri" pitchFamily="34" charset="-120"/>
                        </a:rPr>
                        <a:t>Z, X, Y</a:t>
                      </a:r>
                      <a:endParaRPr lang="en-US" sz="1100" dirty="0">
                        <a:latin typeface="Calibri" charset="0"/>
                        <a:ea typeface="Calibri" charset="0"/>
                        <a:cs typeface="Calibri" charset="0"/>
                      </a:endParaRPr>
                    </a:p>
                  </a:txBody>
                  <a:tcPr marL="73152" marR="73152"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11480">
                <a:tc>
                  <a:txBody>
                    <a:bodyPr/>
                    <a:lstStyle/>
                    <a:p>
                      <a:pPr marL="0" indent="0">
                        <a:buNone/>
                      </a:pPr>
                      <a:r>
                        <a:rPr lang="en-US" sz="1100" dirty="0">
                          <a:solidFill>
                            <a:srgbClr val="1C2026"/>
                          </a:solidFill>
                          <a:latin typeface="Calibri" pitchFamily="34" charset="0"/>
                          <a:ea typeface="Calibri" pitchFamily="34" charset="-122"/>
                          <a:cs typeface="Calibri" pitchFamily="34" charset="-120"/>
                        </a:rPr>
                        <a:t>Shock</a:t>
                      </a:r>
                      <a:endParaRPr lang="en-US" sz="1100" dirty="0">
                        <a:latin typeface="Calibri" charset="0"/>
                        <a:ea typeface="Calibri" charset="0"/>
                        <a:cs typeface="Calibri" charset="0"/>
                      </a:endParaRPr>
                    </a:p>
                  </a:txBody>
                  <a:tcPr marL="73152" marR="73152"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buNone/>
                      </a:pPr>
                      <a:r>
                        <a:rPr lang="en-US" sz="1100" dirty="0">
                          <a:solidFill>
                            <a:srgbClr val="1C2026"/>
                          </a:solidFill>
                          <a:latin typeface="Calibri" pitchFamily="34" charset="0"/>
                          <a:ea typeface="Calibri" pitchFamily="34" charset="-122"/>
                          <a:cs typeface="Calibri" pitchFamily="34" charset="-120"/>
                        </a:rPr>
                        <a:t>Half-sine 50 g, 11 ms; 3 shocks per direction</a:t>
                      </a:r>
                      <a:endParaRPr lang="en-US" sz="1100" dirty="0">
                        <a:latin typeface="Calibri" charset="0"/>
                        <a:ea typeface="Calibri" charset="0"/>
                        <a:cs typeface="Calibri" charset="0"/>
                      </a:endParaRPr>
                    </a:p>
                  </a:txBody>
                  <a:tcPr marL="73152" marR="73152"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buNone/>
                      </a:pPr>
                      <a:r>
                        <a:rPr lang="en-US" sz="1100" dirty="0">
                          <a:solidFill>
                            <a:srgbClr val="1C2026"/>
                          </a:solidFill>
                          <a:latin typeface="Calibri" pitchFamily="34" charset="0"/>
                          <a:ea typeface="Calibri" pitchFamily="34" charset="-122"/>
                          <a:cs typeface="Calibri" pitchFamily="34" charset="-120"/>
                        </a:rPr>
                        <a:t>X, Y, Z</a:t>
                      </a:r>
                      <a:endParaRPr lang="en-US" sz="1100" dirty="0">
                        <a:latin typeface="Calibri" charset="0"/>
                        <a:ea typeface="Calibri" charset="0"/>
                        <a:cs typeface="Calibri" charset="0"/>
                      </a:endParaRPr>
                    </a:p>
                  </a:txBody>
                  <a:tcPr marL="73152" marR="73152"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bl>
          </a:graphicData>
        </a:graphic>
      </p:graphicFrame>
      <p:grpSp>
        <p:nvGrpSpPr>
          <p:cNvPr id="15" name="Group 14">
            <a:extLst>
              <a:ext uri="{FF2B5EF4-FFF2-40B4-BE49-F238E27FC236}">
                <a16:creationId xmlns:a16="http://schemas.microsoft.com/office/drawing/2014/main" id="{D875C3F7-1DBE-6CD3-31FA-688E70E71A86}"/>
              </a:ext>
            </a:extLst>
          </p:cNvPr>
          <p:cNvGrpSpPr/>
          <p:nvPr/>
        </p:nvGrpSpPr>
        <p:grpSpPr>
          <a:xfrm>
            <a:off x="521208" y="292608"/>
            <a:ext cx="11137392" cy="6428232"/>
            <a:chOff x="521208" y="292608"/>
            <a:chExt cx="11137392" cy="6428232"/>
          </a:xfrm>
        </p:grpSpPr>
        <p:sp>
          <p:nvSpPr>
            <p:cNvPr id="2" name="Text 0"/>
            <p:cNvSpPr/>
            <p:nvPr/>
          </p:nvSpPr>
          <p:spPr>
            <a:xfrm>
              <a:off x="548640" y="292608"/>
              <a:ext cx="8229600" cy="274320"/>
            </a:xfrm>
            <a:prstGeom prst="rect">
              <a:avLst/>
            </a:prstGeom>
            <a:noFill/>
            <a:ln/>
          </p:spPr>
          <p:txBody>
            <a:bodyPr wrap="square" lIns="0" tIns="0" rIns="0" bIns="0" rtlCol="0" anchor="ctr"/>
            <a:lstStyle/>
            <a:p>
              <a:pPr marL="0" indent="0">
                <a:buNone/>
              </a:pPr>
              <a:r>
                <a:rPr lang="en-US" sz="1100" b="1" kern="0" spc="300" dirty="0">
                  <a:solidFill>
                    <a:srgbClr val="A3162B"/>
                  </a:solidFill>
                  <a:latin typeface="Calibri" pitchFamily="34" charset="0"/>
                  <a:ea typeface="Calibri" pitchFamily="34" charset="-122"/>
                  <a:cs typeface="Calibri" pitchFamily="34" charset="-120"/>
                </a:rPr>
                <a:t>VALIDATION · MECHANICAL</a:t>
              </a:r>
              <a:endParaRPr lang="en-US" sz="1100" dirty="0"/>
            </a:p>
          </p:txBody>
        </p:sp>
        <p:sp>
          <p:nvSpPr>
            <p:cNvPr id="3" name="Text 1"/>
            <p:cNvSpPr/>
            <p:nvPr/>
          </p:nvSpPr>
          <p:spPr>
            <a:xfrm>
              <a:off x="548640" y="548640"/>
              <a:ext cx="11064240" cy="868680"/>
            </a:xfrm>
            <a:prstGeom prst="rect">
              <a:avLst/>
            </a:prstGeom>
            <a:noFill/>
            <a:ln/>
          </p:spPr>
          <p:txBody>
            <a:bodyPr wrap="square" lIns="0" tIns="0" rIns="0" bIns="0" rtlCol="0" anchor="t">
              <a:normAutofit/>
            </a:bodyPr>
            <a:lstStyle/>
            <a:p>
              <a:pPr marL="0" indent="0">
                <a:buNone/>
              </a:pPr>
              <a:r>
                <a:rPr lang="en-US" sz="2600" b="1" dirty="0">
                  <a:solidFill>
                    <a:srgbClr val="1C2026"/>
                  </a:solidFill>
                  <a:latin typeface="Avenir Next LT Pro" pitchFamily="34" charset="0"/>
                  <a:ea typeface="Avenir Next LT Pro" pitchFamily="34" charset="-122"/>
                  <a:cs typeface="Avenir Next LT Pro" pitchFamily="34" charset="-120"/>
                </a:rPr>
                <a:t>Sine vibration and shock applied on three axes with no special event; mating forces stable</a:t>
              </a:r>
              <a:endParaRPr lang="en-US" sz="2600" dirty="0"/>
            </a:p>
          </p:txBody>
        </p:sp>
        <p:sp>
          <p:nvSpPr>
            <p:cNvPr id="4" name="Text 2"/>
            <p:cNvSpPr/>
            <p:nvPr/>
          </p:nvSpPr>
          <p:spPr>
            <a:xfrm>
              <a:off x="548640" y="6446520"/>
              <a:ext cx="8229600" cy="274320"/>
            </a:xfrm>
            <a:prstGeom prst="rect">
              <a:avLst/>
            </a:prstGeom>
            <a:noFill/>
            <a:ln/>
          </p:spPr>
          <p:txBody>
            <a:bodyPr wrap="square" lIns="0" tIns="0" rIns="0" bIns="0" rtlCol="0" anchor="ctr"/>
            <a:lstStyle/>
            <a:p>
              <a:pPr marL="0" indent="0">
                <a:buNone/>
              </a:pPr>
              <a:r>
                <a:rPr lang="en-US" sz="900" dirty="0">
                  <a:solidFill>
                    <a:srgbClr val="9AA0A8"/>
                  </a:solidFill>
                  <a:latin typeface="Calibri" pitchFamily="34" charset="0"/>
                  <a:ea typeface="Calibri" pitchFamily="34" charset="-122"/>
                  <a:cs typeface="Calibri" pitchFamily="34" charset="-120"/>
                </a:rPr>
                <a:t>SPCD 2026  ·  </a:t>
              </a:r>
              <a:r>
                <a:rPr lang="en-US" sz="900" dirty="0">
                  <a:solidFill>
                    <a:srgbClr val="9AA0A8"/>
                  </a:solidFill>
                  <a:latin typeface="Avenir Next LT Pro" pitchFamily="34" charset="0"/>
                  <a:ea typeface="Avenir Next LT Pro" pitchFamily="34" charset="-122"/>
                  <a:cs typeface="Avenir Next LT Pro" pitchFamily="34" charset="-120"/>
                </a:rPr>
                <a:t>HYPERBITS™</a:t>
              </a:r>
              <a:r>
                <a:rPr lang="en-US" sz="900" dirty="0">
                  <a:solidFill>
                    <a:srgbClr val="9AA0A8"/>
                  </a:solidFill>
                  <a:latin typeface="Calibri" pitchFamily="34" charset="0"/>
                  <a:ea typeface="Calibri" pitchFamily="34" charset="-122"/>
                  <a:cs typeface="Calibri" pitchFamily="34" charset="-120"/>
                </a:rPr>
                <a:t>  ·  Performance Interconnect SAS</a:t>
              </a:r>
              <a:endParaRPr lang="en-US" sz="900" dirty="0"/>
            </a:p>
          </p:txBody>
        </p:sp>
        <p:sp>
          <p:nvSpPr>
            <p:cNvPr id="5" name="Text 3"/>
            <p:cNvSpPr/>
            <p:nvPr/>
          </p:nvSpPr>
          <p:spPr>
            <a:xfrm>
              <a:off x="11155680" y="6446520"/>
              <a:ext cx="502920" cy="274320"/>
            </a:xfrm>
            <a:prstGeom prst="rect">
              <a:avLst/>
            </a:prstGeom>
            <a:noFill/>
            <a:ln/>
          </p:spPr>
          <p:txBody>
            <a:bodyPr wrap="square" lIns="0" tIns="0" rIns="0" bIns="0" rtlCol="0" anchor="ctr"/>
            <a:lstStyle/>
            <a:p>
              <a:pPr marL="0" indent="0" algn="r">
                <a:buNone/>
              </a:pPr>
              <a:r>
                <a:rPr lang="en-US" sz="900" dirty="0">
                  <a:solidFill>
                    <a:srgbClr val="9AA0A8"/>
                  </a:solidFill>
                  <a:latin typeface="Calibri" pitchFamily="34" charset="0"/>
                  <a:ea typeface="Calibri" pitchFamily="34" charset="-122"/>
                  <a:cs typeface="Calibri" pitchFamily="34" charset="-120"/>
                </a:rPr>
                <a:t>12</a:t>
              </a:r>
              <a:endParaRPr lang="en-US" sz="900" dirty="0"/>
            </a:p>
          </p:txBody>
        </p:sp>
        <p:sp>
          <p:nvSpPr>
            <p:cNvPr id="6" name="Shape 4"/>
            <p:cNvSpPr/>
            <p:nvPr/>
          </p:nvSpPr>
          <p:spPr>
            <a:xfrm>
              <a:off x="521208" y="1531678"/>
              <a:ext cx="3118104" cy="2148724"/>
            </a:xfrm>
            <a:prstGeom prst="rect">
              <a:avLst/>
            </a:prstGeom>
            <a:solidFill>
              <a:srgbClr val="FFFFFF"/>
            </a:solidFill>
            <a:ln w="9525">
              <a:solidFill>
                <a:srgbClr val="D9D7D2"/>
              </a:solidFill>
              <a:prstDash val="solid"/>
            </a:ln>
          </p:spPr>
          <p:txBody>
            <a:bodyPr/>
            <a:lstStyle/>
            <a:p>
              <a:endParaRPr lang="en-CA"/>
            </a:p>
          </p:txBody>
        </p:sp>
        <p:pic>
          <p:nvPicPr>
            <p:cNvPr id="7" name="Image 0" descr="img/vib_z.jpg"/>
            <p:cNvPicPr>
              <a:picLocks noChangeAspect="1"/>
            </p:cNvPicPr>
            <p:nvPr/>
          </p:nvPicPr>
          <p:blipFill>
            <a:blip r:embed="rId3"/>
            <a:stretch>
              <a:fillRect/>
            </a:stretch>
          </p:blipFill>
          <p:spPr>
            <a:xfrm>
              <a:off x="548640" y="1559110"/>
              <a:ext cx="3063240" cy="2093860"/>
            </a:xfrm>
            <a:prstGeom prst="rect">
              <a:avLst/>
            </a:prstGeom>
          </p:spPr>
        </p:pic>
        <p:sp>
          <p:nvSpPr>
            <p:cNvPr id="8" name="Shape 5"/>
            <p:cNvSpPr/>
            <p:nvPr/>
          </p:nvSpPr>
          <p:spPr>
            <a:xfrm>
              <a:off x="3726146" y="1527048"/>
              <a:ext cx="3109027" cy="2157984"/>
            </a:xfrm>
            <a:prstGeom prst="rect">
              <a:avLst/>
            </a:prstGeom>
            <a:solidFill>
              <a:srgbClr val="FFFFFF"/>
            </a:solidFill>
            <a:ln w="9525">
              <a:solidFill>
                <a:srgbClr val="D9D7D2"/>
              </a:solidFill>
              <a:prstDash val="solid"/>
            </a:ln>
          </p:spPr>
          <p:txBody>
            <a:bodyPr/>
            <a:lstStyle/>
            <a:p>
              <a:endParaRPr lang="en-CA"/>
            </a:p>
          </p:txBody>
        </p:sp>
        <p:pic>
          <p:nvPicPr>
            <p:cNvPr id="9" name="Image 1" descr="img/vib_side.jpg"/>
            <p:cNvPicPr>
              <a:picLocks noChangeAspect="1"/>
            </p:cNvPicPr>
            <p:nvPr/>
          </p:nvPicPr>
          <p:blipFill>
            <a:blip r:embed="rId4"/>
            <a:stretch>
              <a:fillRect/>
            </a:stretch>
          </p:blipFill>
          <p:spPr>
            <a:xfrm>
              <a:off x="3753578" y="1554480"/>
              <a:ext cx="3054163" cy="2103120"/>
            </a:xfrm>
            <a:prstGeom prst="rect">
              <a:avLst/>
            </a:prstGeom>
          </p:spPr>
        </p:pic>
        <p:sp>
          <p:nvSpPr>
            <p:cNvPr id="10" name="Text 6"/>
            <p:cNvSpPr/>
            <p:nvPr/>
          </p:nvSpPr>
          <p:spPr>
            <a:xfrm>
              <a:off x="548640" y="3730752"/>
              <a:ext cx="6263640" cy="274320"/>
            </a:xfrm>
            <a:prstGeom prst="rect">
              <a:avLst/>
            </a:prstGeom>
            <a:noFill/>
            <a:ln/>
          </p:spPr>
          <p:txBody>
            <a:bodyPr wrap="square" lIns="0" tIns="0" rIns="0" bIns="0" rtlCol="0" anchor="ctr"/>
            <a:lstStyle/>
            <a:p>
              <a:pPr marL="0" indent="0" algn="l">
                <a:buNone/>
              </a:pPr>
              <a:r>
                <a:rPr lang="en-US" sz="1000" dirty="0">
                  <a:solidFill>
                    <a:srgbClr val="5E636B"/>
                  </a:solidFill>
                  <a:latin typeface="Calibri" pitchFamily="34" charset="0"/>
                  <a:ea typeface="Calibri" pitchFamily="34" charset="-122"/>
                  <a:cs typeface="Calibri" pitchFamily="34" charset="-120"/>
                </a:rPr>
                <a:t>Test jig on the LDS shaker, Z axis (MECANO ID for Alter Technology France)</a:t>
              </a:r>
              <a:endParaRPr lang="en-US" sz="1000" dirty="0"/>
            </a:p>
          </p:txBody>
        </p:sp>
        <p:sp>
          <p:nvSpPr>
            <p:cNvPr id="12" name="Text 7"/>
            <p:cNvSpPr/>
            <p:nvPr/>
          </p:nvSpPr>
          <p:spPr>
            <a:xfrm>
              <a:off x="548640" y="5440680"/>
              <a:ext cx="6263640" cy="685800"/>
            </a:xfrm>
            <a:prstGeom prst="rect">
              <a:avLst/>
            </a:prstGeom>
            <a:noFill/>
            <a:ln/>
          </p:spPr>
          <p:txBody>
            <a:bodyPr wrap="square" lIns="0" tIns="0" rIns="0" bIns="0" rtlCol="0" anchor="t"/>
            <a:lstStyle/>
            <a:p>
              <a:pPr marL="0" indent="0">
                <a:buNone/>
              </a:pPr>
              <a:r>
                <a:rPr lang="en-US" sz="1100" i="1" dirty="0">
                  <a:solidFill>
                    <a:srgbClr val="5E636B"/>
                  </a:solidFill>
                  <a:latin typeface="Calibri" pitchFamily="34" charset="0"/>
                  <a:ea typeface="Calibri" pitchFamily="34" charset="-122"/>
                  <a:cs typeface="Calibri" pitchFamily="34" charset="-120"/>
                </a:rPr>
                <a:t>Report MID-HIX-S0J-PVE-001: “No special event occurred during these tests that have been performed in compliance with the specified levels.”</a:t>
              </a:r>
              <a:endParaRPr lang="en-US" sz="1100" dirty="0"/>
            </a:p>
          </p:txBody>
        </p:sp>
        <p:graphicFrame>
          <p:nvGraphicFramePr>
            <p:cNvPr id="11" name="Chart 0"/>
            <p:cNvGraphicFramePr/>
            <p:nvPr>
              <p:extLst>
                <p:ext uri="{D42A27DB-BD31-4B8C-83A1-F6EECF244321}">
                  <p14:modId xmlns:p14="http://schemas.microsoft.com/office/powerpoint/2010/main" val="3266747206"/>
                </p:ext>
              </p:extLst>
            </p:nvPr>
          </p:nvGraphicFramePr>
          <p:xfrm>
            <a:off x="7086600" y="1874520"/>
            <a:ext cx="4572000" cy="4206240"/>
          </p:xfrm>
          <a:graphic>
            <a:graphicData uri="http://schemas.openxmlformats.org/drawingml/2006/chart">
              <c:chart xmlns:c="http://schemas.openxmlformats.org/drawingml/2006/chart" xmlns:r="http://schemas.openxmlformats.org/officeDocument/2006/relationships" r:id="rId5"/>
            </a:graphicData>
          </a:graphic>
        </p:graphicFrame>
        <p:sp>
          <p:nvSpPr>
            <p:cNvPr id="14" name="Text 8"/>
            <p:cNvSpPr/>
            <p:nvPr/>
          </p:nvSpPr>
          <p:spPr>
            <a:xfrm>
              <a:off x="7086600" y="1554480"/>
              <a:ext cx="4572000" cy="320040"/>
            </a:xfrm>
            <a:prstGeom prst="rect">
              <a:avLst/>
            </a:prstGeom>
            <a:noFill/>
            <a:ln/>
          </p:spPr>
          <p:txBody>
            <a:bodyPr wrap="square" lIns="0" tIns="0" rIns="0" bIns="0" rtlCol="0" anchor="ctr"/>
            <a:lstStyle/>
            <a:p>
              <a:pPr marL="0" indent="0">
                <a:buNone/>
              </a:pPr>
              <a:r>
                <a:rPr lang="en-US" sz="1200" b="1" dirty="0">
                  <a:solidFill>
                    <a:srgbClr val="1C2026"/>
                  </a:solidFill>
                  <a:latin typeface="Calibri" pitchFamily="34" charset="0"/>
                  <a:ea typeface="Calibri" pitchFamily="34" charset="-122"/>
                  <a:cs typeface="Calibri" pitchFamily="34" charset="-120"/>
                </a:rPr>
                <a:t>HDR 8-row mating / unmating force on daughter card (N)</a:t>
              </a:r>
              <a:endParaRPr lang="en-US" sz="1200"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7F5"/>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FD9FD762-DAAE-FE72-4CEC-22938AAA666F}"/>
              </a:ext>
            </a:extLst>
          </p:cNvPr>
          <p:cNvGrpSpPr/>
          <p:nvPr/>
        </p:nvGrpSpPr>
        <p:grpSpPr>
          <a:xfrm>
            <a:off x="521208" y="292608"/>
            <a:ext cx="11183112" cy="6428232"/>
            <a:chOff x="521208" y="292608"/>
            <a:chExt cx="11183112" cy="6428232"/>
          </a:xfrm>
        </p:grpSpPr>
        <p:sp>
          <p:nvSpPr>
            <p:cNvPr id="2" name="Text 0"/>
            <p:cNvSpPr/>
            <p:nvPr/>
          </p:nvSpPr>
          <p:spPr>
            <a:xfrm>
              <a:off x="548640" y="292608"/>
              <a:ext cx="8229600" cy="274320"/>
            </a:xfrm>
            <a:prstGeom prst="rect">
              <a:avLst/>
            </a:prstGeom>
            <a:noFill/>
            <a:ln/>
          </p:spPr>
          <p:txBody>
            <a:bodyPr wrap="square" lIns="0" tIns="0" rIns="0" bIns="0" rtlCol="0" anchor="ctr"/>
            <a:lstStyle/>
            <a:p>
              <a:pPr marL="0" indent="0">
                <a:buNone/>
              </a:pPr>
              <a:r>
                <a:rPr lang="en-US" sz="1100" b="1" kern="0" spc="300" dirty="0">
                  <a:solidFill>
                    <a:srgbClr val="A3162B"/>
                  </a:solidFill>
                  <a:latin typeface="Calibri" pitchFamily="34" charset="0"/>
                  <a:ea typeface="Calibri" pitchFamily="34" charset="-122"/>
                  <a:cs typeface="Calibri" pitchFamily="34" charset="-120"/>
                </a:rPr>
                <a:t>VALIDATION · HIGH DATA RATE</a:t>
              </a:r>
              <a:endParaRPr lang="en-US" sz="1100" dirty="0"/>
            </a:p>
          </p:txBody>
        </p:sp>
        <p:sp>
          <p:nvSpPr>
            <p:cNvPr id="3" name="Text 1"/>
            <p:cNvSpPr/>
            <p:nvPr/>
          </p:nvSpPr>
          <p:spPr>
            <a:xfrm>
              <a:off x="548640" y="548640"/>
              <a:ext cx="11064240" cy="868680"/>
            </a:xfrm>
            <a:prstGeom prst="rect">
              <a:avLst/>
            </a:prstGeom>
            <a:noFill/>
            <a:ln/>
          </p:spPr>
          <p:txBody>
            <a:bodyPr wrap="square" lIns="0" tIns="0" rIns="0" bIns="0" rtlCol="0" anchor="t">
              <a:normAutofit/>
            </a:bodyPr>
            <a:lstStyle/>
            <a:p>
              <a:pPr marL="0" indent="0">
                <a:buNone/>
              </a:pPr>
              <a:r>
                <a:rPr lang="en-US" sz="2600" b="1" dirty="0">
                  <a:solidFill>
                    <a:srgbClr val="1C2026"/>
                  </a:solidFill>
                  <a:latin typeface="Avenir Next LT Pro" pitchFamily="34" charset="0"/>
                  <a:ea typeface="Avenir Next LT Pro" pitchFamily="34" charset="-122"/>
                  <a:cs typeface="Avenir Next LT Pro" pitchFamily="34" charset="-120"/>
                </a:rPr>
                <a:t>S-parameters measured SMA-to-SMA and de-embedded to the connector</a:t>
              </a:r>
              <a:endParaRPr lang="en-US" sz="2600" dirty="0"/>
            </a:p>
          </p:txBody>
        </p:sp>
        <p:sp>
          <p:nvSpPr>
            <p:cNvPr id="4" name="Text 2"/>
            <p:cNvSpPr/>
            <p:nvPr/>
          </p:nvSpPr>
          <p:spPr>
            <a:xfrm>
              <a:off x="548640" y="6446520"/>
              <a:ext cx="8229600" cy="274320"/>
            </a:xfrm>
            <a:prstGeom prst="rect">
              <a:avLst/>
            </a:prstGeom>
            <a:noFill/>
            <a:ln/>
          </p:spPr>
          <p:txBody>
            <a:bodyPr wrap="square" lIns="0" tIns="0" rIns="0" bIns="0" rtlCol="0" anchor="ctr"/>
            <a:lstStyle/>
            <a:p>
              <a:pPr marL="0" indent="0">
                <a:buNone/>
              </a:pPr>
              <a:r>
                <a:rPr lang="en-US" sz="900" dirty="0">
                  <a:solidFill>
                    <a:srgbClr val="9AA0A8"/>
                  </a:solidFill>
                  <a:latin typeface="Calibri" pitchFamily="34" charset="0"/>
                  <a:ea typeface="Calibri" pitchFamily="34" charset="-122"/>
                  <a:cs typeface="Calibri" pitchFamily="34" charset="-120"/>
                </a:rPr>
                <a:t>SPCD 2026  ·  </a:t>
              </a:r>
              <a:r>
                <a:rPr lang="en-US" sz="900" dirty="0">
                  <a:solidFill>
                    <a:srgbClr val="9AA0A8"/>
                  </a:solidFill>
                  <a:latin typeface="Avenir Next LT Pro" pitchFamily="34" charset="0"/>
                  <a:ea typeface="Avenir Next LT Pro" pitchFamily="34" charset="-122"/>
                  <a:cs typeface="Avenir Next LT Pro" pitchFamily="34" charset="-120"/>
                </a:rPr>
                <a:t>HYPERBITS™</a:t>
              </a:r>
              <a:r>
                <a:rPr lang="en-US" sz="900" dirty="0">
                  <a:solidFill>
                    <a:srgbClr val="9AA0A8"/>
                  </a:solidFill>
                  <a:latin typeface="Calibri" pitchFamily="34" charset="0"/>
                  <a:ea typeface="Calibri" pitchFamily="34" charset="-122"/>
                  <a:cs typeface="Calibri" pitchFamily="34" charset="-120"/>
                </a:rPr>
                <a:t>  ·  Performance Interconnect SAS</a:t>
              </a:r>
              <a:endParaRPr lang="en-US" sz="900" dirty="0"/>
            </a:p>
          </p:txBody>
        </p:sp>
        <p:sp>
          <p:nvSpPr>
            <p:cNvPr id="5" name="Text 3"/>
            <p:cNvSpPr/>
            <p:nvPr/>
          </p:nvSpPr>
          <p:spPr>
            <a:xfrm>
              <a:off x="11155680" y="6446520"/>
              <a:ext cx="502920" cy="274320"/>
            </a:xfrm>
            <a:prstGeom prst="rect">
              <a:avLst/>
            </a:prstGeom>
            <a:noFill/>
            <a:ln/>
          </p:spPr>
          <p:txBody>
            <a:bodyPr wrap="square" lIns="0" tIns="0" rIns="0" bIns="0" rtlCol="0" anchor="ctr"/>
            <a:lstStyle/>
            <a:p>
              <a:pPr marL="0" indent="0" algn="r">
                <a:buNone/>
              </a:pPr>
              <a:r>
                <a:rPr lang="en-US" sz="900" dirty="0">
                  <a:solidFill>
                    <a:srgbClr val="9AA0A8"/>
                  </a:solidFill>
                  <a:latin typeface="Calibri" pitchFamily="34" charset="0"/>
                  <a:ea typeface="Calibri" pitchFamily="34" charset="-122"/>
                  <a:cs typeface="Calibri" pitchFamily="34" charset="-120"/>
                </a:rPr>
                <a:t>13</a:t>
              </a:r>
              <a:endParaRPr lang="en-US" sz="900" dirty="0"/>
            </a:p>
          </p:txBody>
        </p:sp>
        <p:sp>
          <p:nvSpPr>
            <p:cNvPr id="6" name="Shape 4"/>
            <p:cNvSpPr/>
            <p:nvPr/>
          </p:nvSpPr>
          <p:spPr>
            <a:xfrm>
              <a:off x="521208" y="1537325"/>
              <a:ext cx="3346704" cy="2686071"/>
            </a:xfrm>
            <a:prstGeom prst="rect">
              <a:avLst/>
            </a:prstGeom>
            <a:solidFill>
              <a:srgbClr val="FFFFFF"/>
            </a:solidFill>
            <a:ln w="9525">
              <a:solidFill>
                <a:srgbClr val="D9D7D2"/>
              </a:solidFill>
              <a:prstDash val="solid"/>
            </a:ln>
          </p:spPr>
          <p:txBody>
            <a:bodyPr/>
            <a:lstStyle/>
            <a:p>
              <a:endParaRPr lang="en-CA"/>
            </a:p>
          </p:txBody>
        </p:sp>
        <p:pic>
          <p:nvPicPr>
            <p:cNvPr id="7" name="Image 0" descr="img/cal_setup.png"/>
            <p:cNvPicPr>
              <a:picLocks noChangeAspect="1"/>
            </p:cNvPicPr>
            <p:nvPr/>
          </p:nvPicPr>
          <p:blipFill>
            <a:blip r:embed="rId3"/>
            <a:stretch>
              <a:fillRect/>
            </a:stretch>
          </p:blipFill>
          <p:spPr>
            <a:xfrm>
              <a:off x="548640" y="1564757"/>
              <a:ext cx="3291840" cy="2631207"/>
            </a:xfrm>
            <a:prstGeom prst="rect">
              <a:avLst/>
            </a:prstGeom>
          </p:spPr>
        </p:pic>
        <p:sp>
          <p:nvSpPr>
            <p:cNvPr id="8" name="Text 5"/>
            <p:cNvSpPr/>
            <p:nvPr/>
          </p:nvSpPr>
          <p:spPr>
            <a:xfrm>
              <a:off x="548640" y="4297680"/>
              <a:ext cx="3291840" cy="274320"/>
            </a:xfrm>
            <a:prstGeom prst="rect">
              <a:avLst/>
            </a:prstGeom>
            <a:noFill/>
            <a:ln/>
          </p:spPr>
          <p:txBody>
            <a:bodyPr wrap="square" lIns="0" tIns="0" rIns="0" bIns="0" rtlCol="0" anchor="ctr"/>
            <a:lstStyle/>
            <a:p>
              <a:pPr marL="0" indent="0" algn="ctr">
                <a:buNone/>
              </a:pPr>
              <a:r>
                <a:rPr lang="en-US" sz="1000" dirty="0">
                  <a:solidFill>
                    <a:srgbClr val="5E636B"/>
                  </a:solidFill>
                  <a:latin typeface="Calibri" pitchFamily="34" charset="0"/>
                  <a:ea typeface="Calibri" pitchFamily="34" charset="-122"/>
                  <a:cs typeface="Calibri" pitchFamily="34" charset="-120"/>
                </a:rPr>
                <a:t>Calibration board on the WavePulser 40iX</a:t>
              </a:r>
              <a:endParaRPr lang="en-US" sz="1000" dirty="0"/>
            </a:p>
          </p:txBody>
        </p:sp>
        <p:sp>
          <p:nvSpPr>
            <p:cNvPr id="9" name="Shape 6"/>
            <p:cNvSpPr/>
            <p:nvPr/>
          </p:nvSpPr>
          <p:spPr>
            <a:xfrm>
              <a:off x="4041648" y="1527048"/>
              <a:ext cx="2706624" cy="3290183"/>
            </a:xfrm>
            <a:prstGeom prst="rect">
              <a:avLst/>
            </a:prstGeom>
            <a:solidFill>
              <a:srgbClr val="FFFFFF"/>
            </a:solidFill>
            <a:ln w="9525">
              <a:solidFill>
                <a:srgbClr val="D9D7D2"/>
              </a:solidFill>
              <a:prstDash val="solid"/>
            </a:ln>
          </p:spPr>
          <p:txBody>
            <a:bodyPr/>
            <a:lstStyle/>
            <a:p>
              <a:endParaRPr lang="en-CA"/>
            </a:p>
          </p:txBody>
        </p:sp>
        <p:pic>
          <p:nvPicPr>
            <p:cNvPr id="10" name="Image 1" descr="img/meas_setup.png"/>
            <p:cNvPicPr>
              <a:picLocks noChangeAspect="1"/>
            </p:cNvPicPr>
            <p:nvPr/>
          </p:nvPicPr>
          <p:blipFill>
            <a:blip r:embed="rId4"/>
            <a:stretch>
              <a:fillRect/>
            </a:stretch>
          </p:blipFill>
          <p:spPr>
            <a:xfrm>
              <a:off x="4069080" y="1554480"/>
              <a:ext cx="2651760" cy="3235319"/>
            </a:xfrm>
            <a:prstGeom prst="rect">
              <a:avLst/>
            </a:prstGeom>
          </p:spPr>
        </p:pic>
        <p:sp>
          <p:nvSpPr>
            <p:cNvPr id="11" name="Text 7"/>
            <p:cNvSpPr/>
            <p:nvPr/>
          </p:nvSpPr>
          <p:spPr>
            <a:xfrm>
              <a:off x="4069080" y="4881239"/>
              <a:ext cx="2651760" cy="274320"/>
            </a:xfrm>
            <a:prstGeom prst="rect">
              <a:avLst/>
            </a:prstGeom>
            <a:noFill/>
            <a:ln/>
          </p:spPr>
          <p:txBody>
            <a:bodyPr wrap="square" lIns="0" tIns="0" rIns="0" bIns="0" rtlCol="0" anchor="ctr"/>
            <a:lstStyle/>
            <a:p>
              <a:pPr marL="0" indent="0" algn="ctr">
                <a:buNone/>
              </a:pPr>
              <a:r>
                <a:rPr lang="en-US" sz="1000" dirty="0">
                  <a:solidFill>
                    <a:srgbClr val="5E636B"/>
                  </a:solidFill>
                  <a:latin typeface="Calibri" pitchFamily="34" charset="0"/>
                  <a:ea typeface="Calibri" pitchFamily="34" charset="-122"/>
                  <a:cs typeface="Calibri" pitchFamily="34" charset="-120"/>
                </a:rPr>
                <a:t>Daughter and backplane test boards</a:t>
              </a:r>
              <a:endParaRPr lang="en-US" sz="1000" dirty="0"/>
            </a:p>
          </p:txBody>
        </p:sp>
        <p:sp>
          <p:nvSpPr>
            <p:cNvPr id="12" name="Shape 8"/>
            <p:cNvSpPr/>
            <p:nvPr/>
          </p:nvSpPr>
          <p:spPr>
            <a:xfrm>
              <a:off x="6922008" y="1533685"/>
              <a:ext cx="2432304" cy="2464750"/>
            </a:xfrm>
            <a:prstGeom prst="rect">
              <a:avLst/>
            </a:prstGeom>
            <a:solidFill>
              <a:srgbClr val="FFFFFF"/>
            </a:solidFill>
            <a:ln w="9525">
              <a:solidFill>
                <a:srgbClr val="D9D7D2"/>
              </a:solidFill>
              <a:prstDash val="solid"/>
            </a:ln>
          </p:spPr>
          <p:txBody>
            <a:bodyPr/>
            <a:lstStyle/>
            <a:p>
              <a:endParaRPr lang="en-CA"/>
            </a:p>
          </p:txBody>
        </p:sp>
        <p:pic>
          <p:nvPicPr>
            <p:cNvPr id="13" name="Image 2" descr="img/links.png"/>
            <p:cNvPicPr>
              <a:picLocks noChangeAspect="1"/>
            </p:cNvPicPr>
            <p:nvPr/>
          </p:nvPicPr>
          <p:blipFill>
            <a:blip r:embed="rId5"/>
            <a:stretch>
              <a:fillRect/>
            </a:stretch>
          </p:blipFill>
          <p:spPr>
            <a:xfrm>
              <a:off x="6949440" y="1561117"/>
              <a:ext cx="2377440" cy="2409886"/>
            </a:xfrm>
            <a:prstGeom prst="rect">
              <a:avLst/>
            </a:prstGeom>
          </p:spPr>
        </p:pic>
        <p:sp>
          <p:nvSpPr>
            <p:cNvPr id="14" name="Text 9"/>
            <p:cNvSpPr/>
            <p:nvPr/>
          </p:nvSpPr>
          <p:spPr>
            <a:xfrm>
              <a:off x="6949440" y="4069080"/>
              <a:ext cx="2377440" cy="274320"/>
            </a:xfrm>
            <a:prstGeom prst="rect">
              <a:avLst/>
            </a:prstGeom>
            <a:noFill/>
            <a:ln/>
          </p:spPr>
          <p:txBody>
            <a:bodyPr wrap="square" lIns="0" tIns="0" rIns="0" bIns="0" rtlCol="0" anchor="ctr"/>
            <a:lstStyle/>
            <a:p>
              <a:pPr marL="0" indent="0" algn="ctr">
                <a:buNone/>
              </a:pPr>
              <a:r>
                <a:rPr lang="en-US" sz="1000" dirty="0">
                  <a:solidFill>
                    <a:srgbClr val="5E636B"/>
                  </a:solidFill>
                  <a:latin typeface="Calibri" pitchFamily="34" charset="0"/>
                  <a:ea typeface="Calibri" pitchFamily="34" charset="-122"/>
                  <a:cs typeface="Calibri" pitchFamily="34" charset="-120"/>
                </a:rPr>
                <a:t>Measured pairs: rows 3, 4, 5</a:t>
              </a:r>
              <a:endParaRPr lang="en-US" sz="1000" dirty="0"/>
            </a:p>
          </p:txBody>
        </p:sp>
        <p:sp>
          <p:nvSpPr>
            <p:cNvPr id="15" name="Text 10"/>
            <p:cNvSpPr/>
            <p:nvPr/>
          </p:nvSpPr>
          <p:spPr>
            <a:xfrm>
              <a:off x="9555480" y="1600200"/>
              <a:ext cx="2148840" cy="4572000"/>
            </a:xfrm>
            <a:prstGeom prst="rect">
              <a:avLst/>
            </a:prstGeom>
            <a:noFill/>
            <a:ln/>
          </p:spPr>
          <p:txBody>
            <a:bodyPr wrap="square" lIns="0" tIns="0" rIns="0" bIns="0" rtlCol="0" anchor="t"/>
            <a:lstStyle/>
            <a:p>
              <a:pPr marL="203200" indent="-203200">
                <a:spcAft>
                  <a:spcPts val="600"/>
                </a:spcAft>
                <a:buSzPct val="100000"/>
                <a:buChar char="•"/>
              </a:pPr>
              <a:r>
                <a:rPr lang="en-US" sz="1200" dirty="0">
                  <a:solidFill>
                    <a:srgbClr val="1C2026"/>
                  </a:solidFill>
                  <a:latin typeface="Calibri" pitchFamily="34" charset="0"/>
                  <a:ea typeface="Calibri" pitchFamily="34" charset="-122"/>
                  <a:cs typeface="Calibri" pitchFamily="34" charset="-120"/>
                </a:rPr>
                <a:t>Teledyne LeCroy WavePulser 40iX, MAUI 10.4.0.3</a:t>
              </a:r>
              <a:endParaRPr lang="en-US" sz="1200" dirty="0"/>
            </a:p>
            <a:p>
              <a:pPr marL="203200" indent="-203200">
                <a:spcAft>
                  <a:spcPts val="600"/>
                </a:spcAft>
                <a:buSzPct val="100000"/>
                <a:buChar char="•"/>
              </a:pPr>
              <a:r>
                <a:rPr lang="en-US" sz="1200" dirty="0">
                  <a:solidFill>
                    <a:srgbClr val="1C2026"/>
                  </a:solidFill>
                  <a:latin typeface="Calibri" pitchFamily="34" charset="0"/>
                  <a:ea typeface="Calibri" pitchFamily="34" charset="-122"/>
                  <a:cs typeface="Calibri" pitchFamily="34" charset="-120"/>
                </a:rPr>
                <a:t>Calibration board removes the test cards: result = connector + breakout + ≈2 mm of trace each side</a:t>
              </a:r>
              <a:endParaRPr lang="en-US" sz="1200" dirty="0"/>
            </a:p>
            <a:p>
              <a:pPr marL="203200" indent="-203200">
                <a:spcAft>
                  <a:spcPts val="600"/>
                </a:spcAft>
                <a:buSzPct val="100000"/>
                <a:buChar char="•"/>
              </a:pPr>
              <a:r>
                <a:rPr lang="en-US" sz="1200" dirty="0">
                  <a:solidFill>
                    <a:srgbClr val="1C2026"/>
                  </a:solidFill>
                  <a:latin typeface="Calibri" pitchFamily="34" charset="0"/>
                  <a:ea typeface="Calibri" pitchFamily="34" charset="-122"/>
                  <a:cs typeface="Calibri" pitchFamily="34" charset="-120"/>
                </a:rPr>
                <a:t>Rows 3, 4, 5 on SN14; five samples SN14–SN19</a:t>
              </a:r>
              <a:endParaRPr lang="en-US" sz="1200" dirty="0"/>
            </a:p>
            <a:p>
              <a:pPr marL="203200" indent="-203200">
                <a:spcAft>
                  <a:spcPts val="600"/>
                </a:spcAft>
                <a:buSzPct val="100000"/>
                <a:buChar char="•"/>
              </a:pPr>
              <a:r>
                <a:rPr lang="en-US" sz="1200" dirty="0">
                  <a:solidFill>
                    <a:srgbClr val="1C2026"/>
                  </a:solidFill>
                  <a:latin typeface="Calibri" pitchFamily="34" charset="0"/>
                  <a:ea typeface="Calibri" pitchFamily="34" charset="-122"/>
                  <a:cs typeface="Calibri" pitchFamily="34" charset="-120"/>
                </a:rPr>
                <a:t>AirMax measured on the same test-card and calibration designs</a:t>
              </a:r>
              <a:endParaRPr lang="en-US" sz="1200" dirty="0"/>
            </a:p>
          </p:txBody>
        </p:sp>
        <p:sp>
          <p:nvSpPr>
            <p:cNvPr id="16" name="Text 11"/>
            <p:cNvSpPr/>
            <p:nvPr/>
          </p:nvSpPr>
          <p:spPr>
            <a:xfrm>
              <a:off x="6949440" y="4572000"/>
              <a:ext cx="2377440" cy="365760"/>
            </a:xfrm>
            <a:prstGeom prst="rect">
              <a:avLst/>
            </a:prstGeom>
            <a:noFill/>
            <a:ln/>
          </p:spPr>
          <p:txBody>
            <a:bodyPr wrap="square" lIns="0" tIns="0" rIns="0" bIns="0" rtlCol="0" anchor="t"/>
            <a:lstStyle/>
            <a:p>
              <a:pPr marL="203200" indent="-203200">
                <a:spcAft>
                  <a:spcPts val="600"/>
                </a:spcAft>
                <a:buSzPct val="100000"/>
                <a:buChar char="•"/>
              </a:pPr>
              <a:r>
                <a:rPr lang="en-US" sz="1000" dirty="0">
                  <a:solidFill>
                    <a:srgbClr val="5E636B"/>
                  </a:solidFill>
                  <a:latin typeface="Calibri" pitchFamily="34" charset="0"/>
                  <a:ea typeface="Calibri" pitchFamily="34" charset="-122"/>
                  <a:cs typeface="Calibri" pitchFamily="34" charset="-120"/>
                </a:rPr>
                <a:t>Data: HYPERBITS™ Measurement Report V5</a:t>
              </a:r>
              <a:endParaRPr lang="en-US" sz="1000" dirty="0"/>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7F5"/>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D4195B45-216C-E662-2F50-2E29839F1F19}"/>
              </a:ext>
            </a:extLst>
          </p:cNvPr>
          <p:cNvGrpSpPr/>
          <p:nvPr/>
        </p:nvGrpSpPr>
        <p:grpSpPr>
          <a:xfrm>
            <a:off x="521208" y="292608"/>
            <a:ext cx="11183112" cy="6428232"/>
            <a:chOff x="521208" y="292608"/>
            <a:chExt cx="11183112" cy="6428232"/>
          </a:xfrm>
        </p:grpSpPr>
        <p:sp>
          <p:nvSpPr>
            <p:cNvPr id="2" name="Text 0"/>
            <p:cNvSpPr/>
            <p:nvPr/>
          </p:nvSpPr>
          <p:spPr>
            <a:xfrm>
              <a:off x="548640" y="292608"/>
              <a:ext cx="8229600" cy="274320"/>
            </a:xfrm>
            <a:prstGeom prst="rect">
              <a:avLst/>
            </a:prstGeom>
            <a:noFill/>
            <a:ln/>
          </p:spPr>
          <p:txBody>
            <a:bodyPr wrap="square" lIns="0" tIns="0" rIns="0" bIns="0" rtlCol="0" anchor="ctr"/>
            <a:lstStyle/>
            <a:p>
              <a:pPr marL="0" indent="0">
                <a:buNone/>
              </a:pPr>
              <a:r>
                <a:rPr lang="en-US" sz="1100" b="1" kern="0" spc="300" dirty="0">
                  <a:solidFill>
                    <a:srgbClr val="A3162B"/>
                  </a:solidFill>
                  <a:latin typeface="Calibri" pitchFamily="34" charset="0"/>
                  <a:ea typeface="Calibri" pitchFamily="34" charset="-122"/>
                  <a:cs typeface="Calibri" pitchFamily="34" charset="-120"/>
                </a:rPr>
                <a:t>VALIDATION · HIGH DATA RATE</a:t>
              </a:r>
              <a:endParaRPr lang="en-US" sz="1100" dirty="0"/>
            </a:p>
          </p:txBody>
        </p:sp>
        <p:sp>
          <p:nvSpPr>
            <p:cNvPr id="3" name="Text 1"/>
            <p:cNvSpPr/>
            <p:nvPr/>
          </p:nvSpPr>
          <p:spPr>
            <a:xfrm>
              <a:off x="548640" y="548640"/>
              <a:ext cx="11064240" cy="868680"/>
            </a:xfrm>
            <a:prstGeom prst="rect">
              <a:avLst/>
            </a:prstGeom>
            <a:noFill/>
            <a:ln/>
          </p:spPr>
          <p:txBody>
            <a:bodyPr wrap="square" lIns="0" tIns="0" rIns="0" bIns="0" rtlCol="0" anchor="t">
              <a:normAutofit/>
            </a:bodyPr>
            <a:lstStyle/>
            <a:p>
              <a:pPr marL="0" indent="0">
                <a:buNone/>
              </a:pPr>
              <a:r>
                <a:rPr lang="en-US" sz="2600" b="1" dirty="0">
                  <a:solidFill>
                    <a:srgbClr val="1C2026"/>
                  </a:solidFill>
                  <a:latin typeface="Avenir Next LT Pro" pitchFamily="34" charset="0"/>
                  <a:ea typeface="Avenir Next LT Pro" pitchFamily="34" charset="-122"/>
                  <a:cs typeface="Avenir Next LT Pro" pitchFamily="34" charset="-120"/>
                </a:rPr>
                <a:t>Row-to-row: insertion and return loss for rows 3, 4 and 5 are near-identical</a:t>
              </a:r>
              <a:endParaRPr lang="en-US" sz="2600" dirty="0"/>
            </a:p>
          </p:txBody>
        </p:sp>
        <p:sp>
          <p:nvSpPr>
            <p:cNvPr id="4" name="Text 2"/>
            <p:cNvSpPr/>
            <p:nvPr/>
          </p:nvSpPr>
          <p:spPr>
            <a:xfrm>
              <a:off x="548640" y="6446520"/>
              <a:ext cx="8229600" cy="274320"/>
            </a:xfrm>
            <a:prstGeom prst="rect">
              <a:avLst/>
            </a:prstGeom>
            <a:noFill/>
            <a:ln/>
          </p:spPr>
          <p:txBody>
            <a:bodyPr wrap="square" lIns="0" tIns="0" rIns="0" bIns="0" rtlCol="0" anchor="ctr"/>
            <a:lstStyle/>
            <a:p>
              <a:pPr marL="0" indent="0">
                <a:buNone/>
              </a:pPr>
              <a:r>
                <a:rPr lang="en-US" sz="900" dirty="0">
                  <a:solidFill>
                    <a:srgbClr val="9AA0A8"/>
                  </a:solidFill>
                  <a:latin typeface="Calibri" pitchFamily="34" charset="0"/>
                  <a:ea typeface="Calibri" pitchFamily="34" charset="-122"/>
                  <a:cs typeface="Calibri" pitchFamily="34" charset="-120"/>
                </a:rPr>
                <a:t>SPCD 2026  ·  </a:t>
              </a:r>
              <a:r>
                <a:rPr lang="en-US" sz="900" dirty="0">
                  <a:solidFill>
                    <a:srgbClr val="9AA0A8"/>
                  </a:solidFill>
                  <a:latin typeface="Avenir Next LT Pro" pitchFamily="34" charset="0"/>
                  <a:ea typeface="Avenir Next LT Pro" pitchFamily="34" charset="-122"/>
                  <a:cs typeface="Avenir Next LT Pro" pitchFamily="34" charset="-120"/>
                </a:rPr>
                <a:t>HYPERBITS™</a:t>
              </a:r>
              <a:r>
                <a:rPr lang="en-US" sz="900" dirty="0">
                  <a:solidFill>
                    <a:srgbClr val="9AA0A8"/>
                  </a:solidFill>
                  <a:latin typeface="Calibri" pitchFamily="34" charset="0"/>
                  <a:ea typeface="Calibri" pitchFamily="34" charset="-122"/>
                  <a:cs typeface="Calibri" pitchFamily="34" charset="-120"/>
                </a:rPr>
                <a:t>  ·  Performance Interconnect SAS</a:t>
              </a:r>
              <a:endParaRPr lang="en-US" sz="900" dirty="0"/>
            </a:p>
          </p:txBody>
        </p:sp>
        <p:sp>
          <p:nvSpPr>
            <p:cNvPr id="5" name="Text 3"/>
            <p:cNvSpPr/>
            <p:nvPr/>
          </p:nvSpPr>
          <p:spPr>
            <a:xfrm>
              <a:off x="11155680" y="6446520"/>
              <a:ext cx="502920" cy="274320"/>
            </a:xfrm>
            <a:prstGeom prst="rect">
              <a:avLst/>
            </a:prstGeom>
            <a:noFill/>
            <a:ln/>
          </p:spPr>
          <p:txBody>
            <a:bodyPr wrap="square" lIns="0" tIns="0" rIns="0" bIns="0" rtlCol="0" anchor="ctr"/>
            <a:lstStyle/>
            <a:p>
              <a:pPr marL="0" indent="0" algn="r">
                <a:buNone/>
              </a:pPr>
              <a:r>
                <a:rPr lang="en-US" sz="900" dirty="0">
                  <a:solidFill>
                    <a:srgbClr val="9AA0A8"/>
                  </a:solidFill>
                  <a:latin typeface="Calibri" pitchFamily="34" charset="0"/>
                  <a:ea typeface="Calibri" pitchFamily="34" charset="-122"/>
                  <a:cs typeface="Calibri" pitchFamily="34" charset="-120"/>
                </a:rPr>
                <a:t>14</a:t>
              </a:r>
              <a:endParaRPr lang="en-US" sz="900" dirty="0"/>
            </a:p>
          </p:txBody>
        </p:sp>
        <p:sp>
          <p:nvSpPr>
            <p:cNvPr id="6" name="Shape 4"/>
            <p:cNvSpPr/>
            <p:nvPr/>
          </p:nvSpPr>
          <p:spPr>
            <a:xfrm>
              <a:off x="521208" y="1527048"/>
              <a:ext cx="6604712" cy="2295144"/>
            </a:xfrm>
            <a:prstGeom prst="rect">
              <a:avLst/>
            </a:prstGeom>
            <a:solidFill>
              <a:srgbClr val="FFFFFF"/>
            </a:solidFill>
            <a:ln w="9525">
              <a:solidFill>
                <a:srgbClr val="D9D7D2"/>
              </a:solidFill>
              <a:prstDash val="solid"/>
            </a:ln>
          </p:spPr>
          <p:txBody>
            <a:bodyPr/>
            <a:lstStyle/>
            <a:p>
              <a:endParaRPr lang="en-CA"/>
            </a:p>
          </p:txBody>
        </p:sp>
        <p:pic>
          <p:nvPicPr>
            <p:cNvPr id="7" name="Image 0" descr="img/il_r3.png"/>
            <p:cNvPicPr>
              <a:picLocks noChangeAspect="1"/>
            </p:cNvPicPr>
            <p:nvPr/>
          </p:nvPicPr>
          <p:blipFill>
            <a:blip r:embed="rId3"/>
            <a:stretch>
              <a:fillRect/>
            </a:stretch>
          </p:blipFill>
          <p:spPr>
            <a:xfrm>
              <a:off x="548640" y="1554480"/>
              <a:ext cx="6549848" cy="2240280"/>
            </a:xfrm>
            <a:prstGeom prst="rect">
              <a:avLst/>
            </a:prstGeom>
          </p:spPr>
        </p:pic>
        <p:sp>
          <p:nvSpPr>
            <p:cNvPr id="8" name="Text 5"/>
            <p:cNvSpPr/>
            <p:nvPr/>
          </p:nvSpPr>
          <p:spPr>
            <a:xfrm>
              <a:off x="548640" y="3840480"/>
              <a:ext cx="7680960" cy="274320"/>
            </a:xfrm>
            <a:prstGeom prst="rect">
              <a:avLst/>
            </a:prstGeom>
            <a:noFill/>
            <a:ln/>
          </p:spPr>
          <p:txBody>
            <a:bodyPr wrap="square" lIns="0" tIns="0" rIns="0" bIns="0" rtlCol="0" anchor="ctr"/>
            <a:lstStyle/>
            <a:p>
              <a:pPr marL="0" indent="0" algn="l">
                <a:buNone/>
              </a:pPr>
              <a:r>
                <a:rPr lang="en-US" sz="1000" dirty="0">
                  <a:solidFill>
                    <a:srgbClr val="5E636B"/>
                  </a:solidFill>
                  <a:latin typeface="Calibri" pitchFamily="34" charset="0"/>
                  <a:ea typeface="Calibri" pitchFamily="34" charset="-122"/>
                  <a:cs typeface="Calibri" pitchFamily="34" charset="-120"/>
                </a:rPr>
                <a:t>Insertion loss, row 3 pairs AB3, DE3, GH3, JK3 (dB vs GHz, 0–28 GHz)</a:t>
              </a:r>
              <a:endParaRPr lang="en-US" sz="1000" dirty="0"/>
            </a:p>
          </p:txBody>
        </p:sp>
        <p:sp>
          <p:nvSpPr>
            <p:cNvPr id="9" name="Shape 6"/>
            <p:cNvSpPr/>
            <p:nvPr/>
          </p:nvSpPr>
          <p:spPr>
            <a:xfrm>
              <a:off x="521208" y="4133088"/>
              <a:ext cx="6604712" cy="2295144"/>
            </a:xfrm>
            <a:prstGeom prst="rect">
              <a:avLst/>
            </a:prstGeom>
            <a:solidFill>
              <a:srgbClr val="FFFFFF"/>
            </a:solidFill>
            <a:ln w="9525">
              <a:solidFill>
                <a:srgbClr val="D9D7D2"/>
              </a:solidFill>
              <a:prstDash val="solid"/>
            </a:ln>
          </p:spPr>
          <p:txBody>
            <a:bodyPr/>
            <a:lstStyle/>
            <a:p>
              <a:endParaRPr lang="en-CA"/>
            </a:p>
          </p:txBody>
        </p:sp>
        <p:pic>
          <p:nvPicPr>
            <p:cNvPr id="10" name="Image 1" descr="img/rl_r3.png"/>
            <p:cNvPicPr>
              <a:picLocks noChangeAspect="1"/>
            </p:cNvPicPr>
            <p:nvPr/>
          </p:nvPicPr>
          <p:blipFill>
            <a:blip r:embed="rId4"/>
            <a:stretch>
              <a:fillRect/>
            </a:stretch>
          </p:blipFill>
          <p:spPr>
            <a:xfrm>
              <a:off x="548640" y="4160520"/>
              <a:ext cx="6549848" cy="2240280"/>
            </a:xfrm>
            <a:prstGeom prst="rect">
              <a:avLst/>
            </a:prstGeom>
          </p:spPr>
        </p:pic>
        <p:sp>
          <p:nvSpPr>
            <p:cNvPr id="11" name="Text 7"/>
            <p:cNvSpPr/>
            <p:nvPr/>
          </p:nvSpPr>
          <p:spPr>
            <a:xfrm>
              <a:off x="8595360" y="1554480"/>
              <a:ext cx="3108960" cy="365760"/>
            </a:xfrm>
            <a:prstGeom prst="rect">
              <a:avLst/>
            </a:prstGeom>
            <a:noFill/>
            <a:ln/>
          </p:spPr>
          <p:txBody>
            <a:bodyPr wrap="square" lIns="0" tIns="0" rIns="0" bIns="0" rtlCol="0" anchor="ctr"/>
            <a:lstStyle/>
            <a:p>
              <a:pPr marL="0" indent="0">
                <a:buNone/>
              </a:pPr>
              <a:r>
                <a:rPr lang="en-US" sz="1500" b="1" dirty="0">
                  <a:solidFill>
                    <a:srgbClr val="1C2026"/>
                  </a:solidFill>
                  <a:latin typeface="Avenir Next LT Pro" pitchFamily="34" charset="0"/>
                  <a:ea typeface="Avenir Next LT Pro" pitchFamily="34" charset="-122"/>
                  <a:cs typeface="Avenir Next LT Pro" pitchFamily="34" charset="-120"/>
                </a:rPr>
                <a:t>What the curves show</a:t>
              </a:r>
              <a:endParaRPr lang="en-US" sz="1500" dirty="0"/>
            </a:p>
          </p:txBody>
        </p:sp>
        <p:sp>
          <p:nvSpPr>
            <p:cNvPr id="12" name="Text 8"/>
            <p:cNvSpPr/>
            <p:nvPr/>
          </p:nvSpPr>
          <p:spPr>
            <a:xfrm>
              <a:off x="8595360" y="2011680"/>
              <a:ext cx="3108960" cy="2377440"/>
            </a:xfrm>
            <a:prstGeom prst="rect">
              <a:avLst/>
            </a:prstGeom>
            <a:noFill/>
            <a:ln/>
          </p:spPr>
          <p:txBody>
            <a:bodyPr wrap="square" lIns="0" tIns="0" rIns="0" bIns="0" rtlCol="0" anchor="t"/>
            <a:lstStyle/>
            <a:p>
              <a:pPr marL="203200" indent="-203200">
                <a:spcAft>
                  <a:spcPts val="600"/>
                </a:spcAft>
                <a:buSzPct val="100000"/>
                <a:buChar char="•"/>
              </a:pPr>
              <a:r>
                <a:rPr lang="en-US" sz="1300" dirty="0">
                  <a:solidFill>
                    <a:srgbClr val="1C2026"/>
                  </a:solidFill>
                  <a:latin typeface="Calibri" pitchFamily="34" charset="0"/>
                  <a:ea typeface="Calibri" pitchFamily="34" charset="-122"/>
                  <a:cs typeface="Calibri" pitchFamily="34" charset="-120"/>
                </a:rPr>
                <a:t>IL within –1.2 dB up to 6.25 GHz on every pair</a:t>
              </a:r>
              <a:endParaRPr lang="en-US" sz="1300" dirty="0"/>
            </a:p>
            <a:p>
              <a:pPr marL="203200" indent="-203200">
                <a:spcAft>
                  <a:spcPts val="600"/>
                </a:spcAft>
                <a:buSzPct val="100000"/>
                <a:buChar char="•"/>
              </a:pPr>
              <a:r>
                <a:rPr lang="en-US" sz="1300" dirty="0">
                  <a:solidFill>
                    <a:srgbClr val="1C2026"/>
                  </a:solidFill>
                  <a:latin typeface="Calibri" pitchFamily="34" charset="0"/>
                  <a:ea typeface="Calibri" pitchFamily="34" charset="-122"/>
                  <a:cs typeface="Calibri" pitchFamily="34" charset="-120"/>
                </a:rPr>
                <a:t>Rows 3, 4 and 5 overlay closely: the field structure is consistent through the stack</a:t>
              </a:r>
              <a:endParaRPr lang="en-US" sz="1300" dirty="0"/>
            </a:p>
            <a:p>
              <a:pPr marL="203200" indent="-203200">
                <a:spcAft>
                  <a:spcPts val="600"/>
                </a:spcAft>
                <a:buSzPct val="100000"/>
                <a:buChar char="•"/>
              </a:pPr>
              <a:r>
                <a:rPr lang="en-US" sz="1300" dirty="0">
                  <a:solidFill>
                    <a:srgbClr val="1C2026"/>
                  </a:solidFill>
                  <a:latin typeface="Calibri" pitchFamily="34" charset="0"/>
                  <a:ea typeface="Calibri" pitchFamily="34" charset="-122"/>
                  <a:cs typeface="Calibri" pitchFamily="34" charset="-120"/>
                </a:rPr>
                <a:t>No “bad row” stands out</a:t>
              </a:r>
              <a:endParaRPr lang="en-US" sz="1300" dirty="0"/>
            </a:p>
          </p:txBody>
        </p:sp>
        <p:sp>
          <p:nvSpPr>
            <p:cNvPr id="13" name="Text 9"/>
            <p:cNvSpPr/>
            <p:nvPr/>
          </p:nvSpPr>
          <p:spPr>
            <a:xfrm>
              <a:off x="8595360" y="6035040"/>
              <a:ext cx="3108960" cy="274320"/>
            </a:xfrm>
            <a:prstGeom prst="rect">
              <a:avLst/>
            </a:prstGeom>
            <a:noFill/>
            <a:ln/>
          </p:spPr>
          <p:txBody>
            <a:bodyPr wrap="square" lIns="0" tIns="0" rIns="0" bIns="0" rtlCol="0" anchor="ctr"/>
            <a:lstStyle/>
            <a:p>
              <a:pPr marL="0" indent="0" algn="l">
                <a:buNone/>
              </a:pPr>
              <a:r>
                <a:rPr lang="en-US" sz="1000" dirty="0">
                  <a:solidFill>
                    <a:srgbClr val="5E636B"/>
                  </a:solidFill>
                  <a:latin typeface="Calibri" pitchFamily="34" charset="0"/>
                  <a:ea typeface="Calibri" pitchFamily="34" charset="-122"/>
                  <a:cs typeface="Calibri" pitchFamily="34" charset="-120"/>
                </a:rPr>
                <a:t>Lower plot: return loss, row 3</a:t>
              </a:r>
              <a:endParaRPr lang="en-US" sz="1000" dirty="0"/>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7F5"/>
        </a:solidFill>
        <a:effectLst/>
      </p:bgPr>
    </p:bg>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D7EB76EB-2DE8-0DA8-7BEA-30015C271762}"/>
              </a:ext>
            </a:extLst>
          </p:cNvPr>
          <p:cNvGrpSpPr/>
          <p:nvPr/>
        </p:nvGrpSpPr>
        <p:grpSpPr>
          <a:xfrm>
            <a:off x="521208" y="292608"/>
            <a:ext cx="11164824" cy="6428232"/>
            <a:chOff x="521208" y="292608"/>
            <a:chExt cx="11164824" cy="6428232"/>
          </a:xfrm>
        </p:grpSpPr>
        <p:sp>
          <p:nvSpPr>
            <p:cNvPr id="2" name="Text 0"/>
            <p:cNvSpPr/>
            <p:nvPr/>
          </p:nvSpPr>
          <p:spPr>
            <a:xfrm>
              <a:off x="548640" y="292608"/>
              <a:ext cx="8229600" cy="274320"/>
            </a:xfrm>
            <a:prstGeom prst="rect">
              <a:avLst/>
            </a:prstGeom>
            <a:noFill/>
            <a:ln/>
          </p:spPr>
          <p:txBody>
            <a:bodyPr wrap="square" lIns="0" tIns="0" rIns="0" bIns="0" rtlCol="0" anchor="ctr"/>
            <a:lstStyle/>
            <a:p>
              <a:pPr marL="0" indent="0">
                <a:buNone/>
              </a:pPr>
              <a:r>
                <a:rPr lang="en-US" sz="1100" b="1" kern="0" spc="300" dirty="0">
                  <a:solidFill>
                    <a:srgbClr val="A3162B"/>
                  </a:solidFill>
                  <a:latin typeface="Calibri" pitchFamily="34" charset="0"/>
                  <a:ea typeface="Calibri" pitchFamily="34" charset="-122"/>
                  <a:cs typeface="Calibri" pitchFamily="34" charset="-120"/>
                </a:rPr>
                <a:t>VALIDATION · HIGH DATA RATE</a:t>
              </a:r>
              <a:endParaRPr lang="en-US" sz="1100" dirty="0"/>
            </a:p>
          </p:txBody>
        </p:sp>
        <p:sp>
          <p:nvSpPr>
            <p:cNvPr id="3" name="Text 1"/>
            <p:cNvSpPr/>
            <p:nvPr/>
          </p:nvSpPr>
          <p:spPr>
            <a:xfrm>
              <a:off x="548640" y="548640"/>
              <a:ext cx="11064240" cy="868680"/>
            </a:xfrm>
            <a:prstGeom prst="rect">
              <a:avLst/>
            </a:prstGeom>
            <a:noFill/>
            <a:ln/>
          </p:spPr>
          <p:txBody>
            <a:bodyPr wrap="square" lIns="0" tIns="0" rIns="0" bIns="0" rtlCol="0" anchor="t">
              <a:normAutofit/>
            </a:bodyPr>
            <a:lstStyle/>
            <a:p>
              <a:pPr marL="0" indent="0">
                <a:buNone/>
              </a:pPr>
              <a:r>
                <a:rPr lang="en-US" sz="2600" b="1" dirty="0">
                  <a:solidFill>
                    <a:srgbClr val="1C2026"/>
                  </a:solidFill>
                  <a:latin typeface="Avenir Next LT Pro" pitchFamily="34" charset="0"/>
                  <a:ea typeface="Avenir Next LT Pro" pitchFamily="34" charset="-122"/>
                  <a:cs typeface="Avenir Next LT Pro" pitchFamily="34" charset="-120"/>
                </a:rPr>
                <a:t>Unit-to-unit: five connectors sit almost on top of each other in insertion loss</a:t>
              </a:r>
              <a:endParaRPr lang="en-US" sz="2600" dirty="0"/>
            </a:p>
          </p:txBody>
        </p:sp>
        <p:sp>
          <p:nvSpPr>
            <p:cNvPr id="4" name="Text 2"/>
            <p:cNvSpPr/>
            <p:nvPr/>
          </p:nvSpPr>
          <p:spPr>
            <a:xfrm>
              <a:off x="548640" y="6446520"/>
              <a:ext cx="8229600" cy="274320"/>
            </a:xfrm>
            <a:prstGeom prst="rect">
              <a:avLst/>
            </a:prstGeom>
            <a:noFill/>
            <a:ln/>
          </p:spPr>
          <p:txBody>
            <a:bodyPr wrap="square" lIns="0" tIns="0" rIns="0" bIns="0" rtlCol="0" anchor="ctr"/>
            <a:lstStyle/>
            <a:p>
              <a:pPr marL="0" indent="0">
                <a:buNone/>
              </a:pPr>
              <a:r>
                <a:rPr lang="en-US" sz="900" dirty="0">
                  <a:solidFill>
                    <a:srgbClr val="9AA0A8"/>
                  </a:solidFill>
                  <a:latin typeface="Calibri" pitchFamily="34" charset="0"/>
                  <a:ea typeface="Calibri" pitchFamily="34" charset="-122"/>
                  <a:cs typeface="Calibri" pitchFamily="34" charset="-120"/>
                </a:rPr>
                <a:t>SPCD 2026  ·  </a:t>
              </a:r>
              <a:r>
                <a:rPr lang="en-US" sz="900" dirty="0">
                  <a:solidFill>
                    <a:srgbClr val="9AA0A8"/>
                  </a:solidFill>
                  <a:latin typeface="Avenir Next LT Pro" pitchFamily="34" charset="0"/>
                  <a:ea typeface="Avenir Next LT Pro" pitchFamily="34" charset="-122"/>
                  <a:cs typeface="Avenir Next LT Pro" pitchFamily="34" charset="-120"/>
                </a:rPr>
                <a:t>HYPERBITS™</a:t>
              </a:r>
              <a:r>
                <a:rPr lang="en-US" sz="900" dirty="0">
                  <a:solidFill>
                    <a:srgbClr val="9AA0A8"/>
                  </a:solidFill>
                  <a:latin typeface="Calibri" pitchFamily="34" charset="0"/>
                  <a:ea typeface="Calibri" pitchFamily="34" charset="-122"/>
                  <a:cs typeface="Calibri" pitchFamily="34" charset="-120"/>
                </a:rPr>
                <a:t>  ·  Performance Interconnect SAS</a:t>
              </a:r>
              <a:endParaRPr lang="en-US" sz="900" dirty="0"/>
            </a:p>
          </p:txBody>
        </p:sp>
        <p:sp>
          <p:nvSpPr>
            <p:cNvPr id="5" name="Text 3"/>
            <p:cNvSpPr/>
            <p:nvPr/>
          </p:nvSpPr>
          <p:spPr>
            <a:xfrm>
              <a:off x="11155680" y="6446520"/>
              <a:ext cx="502920" cy="274320"/>
            </a:xfrm>
            <a:prstGeom prst="rect">
              <a:avLst/>
            </a:prstGeom>
            <a:noFill/>
            <a:ln/>
          </p:spPr>
          <p:txBody>
            <a:bodyPr wrap="square" lIns="0" tIns="0" rIns="0" bIns="0" rtlCol="0" anchor="ctr"/>
            <a:lstStyle/>
            <a:p>
              <a:pPr marL="0" indent="0" algn="r">
                <a:buNone/>
              </a:pPr>
              <a:r>
                <a:rPr lang="en-US" sz="900" dirty="0">
                  <a:solidFill>
                    <a:srgbClr val="9AA0A8"/>
                  </a:solidFill>
                  <a:latin typeface="Calibri" pitchFamily="34" charset="0"/>
                  <a:ea typeface="Calibri" pitchFamily="34" charset="-122"/>
                  <a:cs typeface="Calibri" pitchFamily="34" charset="-120"/>
                </a:rPr>
                <a:t>15</a:t>
              </a:r>
              <a:endParaRPr lang="en-US" sz="900" dirty="0"/>
            </a:p>
          </p:txBody>
        </p:sp>
        <p:sp>
          <p:nvSpPr>
            <p:cNvPr id="6" name="Shape 4"/>
            <p:cNvSpPr/>
            <p:nvPr/>
          </p:nvSpPr>
          <p:spPr>
            <a:xfrm>
              <a:off x="521208" y="1527048"/>
              <a:ext cx="5541264" cy="2304261"/>
            </a:xfrm>
            <a:prstGeom prst="rect">
              <a:avLst/>
            </a:prstGeom>
            <a:solidFill>
              <a:srgbClr val="FFFFFF"/>
            </a:solidFill>
            <a:ln w="9525">
              <a:solidFill>
                <a:srgbClr val="D9D7D2"/>
              </a:solidFill>
              <a:prstDash val="solid"/>
            </a:ln>
          </p:spPr>
          <p:txBody>
            <a:bodyPr/>
            <a:lstStyle/>
            <a:p>
              <a:endParaRPr lang="en-CA"/>
            </a:p>
          </p:txBody>
        </p:sp>
        <p:pic>
          <p:nvPicPr>
            <p:cNvPr id="7" name="Image 0" descr="img/il_ab3_sn.png"/>
            <p:cNvPicPr>
              <a:picLocks noChangeAspect="1"/>
            </p:cNvPicPr>
            <p:nvPr/>
          </p:nvPicPr>
          <p:blipFill>
            <a:blip r:embed="rId3"/>
            <a:stretch>
              <a:fillRect/>
            </a:stretch>
          </p:blipFill>
          <p:spPr>
            <a:xfrm>
              <a:off x="548640" y="1554480"/>
              <a:ext cx="5486400" cy="2249397"/>
            </a:xfrm>
            <a:prstGeom prst="rect">
              <a:avLst/>
            </a:prstGeom>
          </p:spPr>
        </p:pic>
        <p:sp>
          <p:nvSpPr>
            <p:cNvPr id="8" name="Text 5"/>
            <p:cNvSpPr/>
            <p:nvPr/>
          </p:nvSpPr>
          <p:spPr>
            <a:xfrm>
              <a:off x="548640" y="3886200"/>
              <a:ext cx="5486400" cy="274320"/>
            </a:xfrm>
            <a:prstGeom prst="rect">
              <a:avLst/>
            </a:prstGeom>
            <a:noFill/>
            <a:ln/>
          </p:spPr>
          <p:txBody>
            <a:bodyPr wrap="square" lIns="0" tIns="0" rIns="0" bIns="0" rtlCol="0" anchor="ctr"/>
            <a:lstStyle/>
            <a:p>
              <a:pPr marL="0" indent="0" algn="l">
                <a:buNone/>
              </a:pPr>
              <a:r>
                <a:rPr lang="en-US" sz="1000" dirty="0">
                  <a:solidFill>
                    <a:srgbClr val="5E636B"/>
                  </a:solidFill>
                  <a:latin typeface="Calibri" pitchFamily="34" charset="0"/>
                  <a:ea typeface="Calibri" pitchFamily="34" charset="-122"/>
                  <a:cs typeface="Calibri" pitchFamily="34" charset="-120"/>
                </a:rPr>
                <a:t>Insertion loss AB3, SN14 / SN15 / SN16 / SN17</a:t>
              </a:r>
              <a:endParaRPr lang="en-US" sz="1000" dirty="0"/>
            </a:p>
          </p:txBody>
        </p:sp>
        <p:sp>
          <p:nvSpPr>
            <p:cNvPr id="9" name="Shape 6"/>
            <p:cNvSpPr/>
            <p:nvPr/>
          </p:nvSpPr>
          <p:spPr>
            <a:xfrm>
              <a:off x="6144768" y="1527048"/>
              <a:ext cx="5541264" cy="2304261"/>
            </a:xfrm>
            <a:prstGeom prst="rect">
              <a:avLst/>
            </a:prstGeom>
            <a:solidFill>
              <a:srgbClr val="FFFFFF"/>
            </a:solidFill>
            <a:ln w="9525">
              <a:solidFill>
                <a:srgbClr val="D9D7D2"/>
              </a:solidFill>
              <a:prstDash val="solid"/>
            </a:ln>
          </p:spPr>
          <p:txBody>
            <a:bodyPr/>
            <a:lstStyle/>
            <a:p>
              <a:endParaRPr lang="en-CA"/>
            </a:p>
          </p:txBody>
        </p:sp>
        <p:pic>
          <p:nvPicPr>
            <p:cNvPr id="10" name="Image 1" descr="img/rl_ab3_sn.png"/>
            <p:cNvPicPr>
              <a:picLocks noChangeAspect="1"/>
            </p:cNvPicPr>
            <p:nvPr/>
          </p:nvPicPr>
          <p:blipFill>
            <a:blip r:embed="rId4"/>
            <a:stretch>
              <a:fillRect/>
            </a:stretch>
          </p:blipFill>
          <p:spPr>
            <a:xfrm>
              <a:off x="6172200" y="1554480"/>
              <a:ext cx="5486400" cy="2249397"/>
            </a:xfrm>
            <a:prstGeom prst="rect">
              <a:avLst/>
            </a:prstGeom>
          </p:spPr>
        </p:pic>
        <p:sp>
          <p:nvSpPr>
            <p:cNvPr id="11" name="Text 7"/>
            <p:cNvSpPr/>
            <p:nvPr/>
          </p:nvSpPr>
          <p:spPr>
            <a:xfrm>
              <a:off x="6172200" y="3886200"/>
              <a:ext cx="5486400" cy="274320"/>
            </a:xfrm>
            <a:prstGeom prst="rect">
              <a:avLst/>
            </a:prstGeom>
            <a:noFill/>
            <a:ln/>
          </p:spPr>
          <p:txBody>
            <a:bodyPr wrap="square" lIns="0" tIns="0" rIns="0" bIns="0" rtlCol="0" anchor="ctr"/>
            <a:lstStyle/>
            <a:p>
              <a:pPr marL="0" indent="0" algn="l">
                <a:buNone/>
              </a:pPr>
              <a:r>
                <a:rPr lang="en-US" sz="1000" dirty="0">
                  <a:solidFill>
                    <a:srgbClr val="5E636B"/>
                  </a:solidFill>
                  <a:latin typeface="Calibri" pitchFamily="34" charset="0"/>
                  <a:ea typeface="Calibri" pitchFamily="34" charset="-122"/>
                  <a:cs typeface="Calibri" pitchFamily="34" charset="-120"/>
                </a:rPr>
                <a:t>Return loss AB3, same samples</a:t>
              </a:r>
              <a:endParaRPr lang="en-US" sz="1000" dirty="0"/>
            </a:p>
          </p:txBody>
        </p:sp>
        <p:sp>
          <p:nvSpPr>
            <p:cNvPr id="12" name="Shape 8"/>
            <p:cNvSpPr/>
            <p:nvPr/>
          </p:nvSpPr>
          <p:spPr>
            <a:xfrm>
              <a:off x="548640" y="4389120"/>
              <a:ext cx="3520440" cy="1645920"/>
            </a:xfrm>
            <a:prstGeom prst="rect">
              <a:avLst/>
            </a:prstGeom>
            <a:solidFill>
              <a:srgbClr val="FFFFFF"/>
            </a:solidFill>
            <a:ln w="9525">
              <a:solidFill>
                <a:srgbClr val="D9D7D2"/>
              </a:solidFill>
              <a:prstDash val="solid"/>
            </a:ln>
          </p:spPr>
          <p:txBody>
            <a:bodyPr/>
            <a:lstStyle/>
            <a:p>
              <a:endParaRPr lang="en-CA"/>
            </a:p>
          </p:txBody>
        </p:sp>
        <p:sp>
          <p:nvSpPr>
            <p:cNvPr id="13" name="Text 9"/>
            <p:cNvSpPr/>
            <p:nvPr/>
          </p:nvSpPr>
          <p:spPr>
            <a:xfrm>
              <a:off x="777240" y="4526280"/>
              <a:ext cx="3108960" cy="685800"/>
            </a:xfrm>
            <a:prstGeom prst="rect">
              <a:avLst/>
            </a:prstGeom>
            <a:noFill/>
            <a:ln/>
          </p:spPr>
          <p:txBody>
            <a:bodyPr wrap="square" lIns="0" tIns="0" rIns="0" bIns="0" rtlCol="0" anchor="ctr"/>
            <a:lstStyle/>
            <a:p>
              <a:pPr marL="0" indent="0">
                <a:buNone/>
              </a:pPr>
              <a:r>
                <a:rPr lang="en-US" sz="3200" b="1" dirty="0">
                  <a:solidFill>
                    <a:srgbClr val="A3162B"/>
                  </a:solidFill>
                  <a:latin typeface="Avenir Next LT Pro" pitchFamily="34" charset="0"/>
                  <a:ea typeface="Avenir Next LT Pro" pitchFamily="34" charset="-122"/>
                  <a:cs typeface="Avenir Next LT Pro" pitchFamily="34" charset="-120"/>
                </a:rPr>
                <a:t>5</a:t>
              </a:r>
              <a:endParaRPr lang="en-US" sz="3200" dirty="0"/>
            </a:p>
          </p:txBody>
        </p:sp>
        <p:sp>
          <p:nvSpPr>
            <p:cNvPr id="14" name="Text 10"/>
            <p:cNvSpPr/>
            <p:nvPr/>
          </p:nvSpPr>
          <p:spPr>
            <a:xfrm>
              <a:off x="777240" y="5257800"/>
              <a:ext cx="3108960" cy="640080"/>
            </a:xfrm>
            <a:prstGeom prst="rect">
              <a:avLst/>
            </a:prstGeom>
            <a:noFill/>
            <a:ln/>
          </p:spPr>
          <p:txBody>
            <a:bodyPr wrap="square" lIns="0" tIns="0" rIns="0" bIns="0" rtlCol="0" anchor="t"/>
            <a:lstStyle/>
            <a:p>
              <a:pPr marL="0" indent="0">
                <a:buNone/>
              </a:pPr>
              <a:r>
                <a:rPr lang="en-US" sz="1300" dirty="0">
                  <a:solidFill>
                    <a:srgbClr val="1C2026"/>
                  </a:solidFill>
                  <a:latin typeface="Calibri" pitchFamily="34" charset="0"/>
                  <a:ea typeface="Calibri" pitchFamily="34" charset="-122"/>
                  <a:cs typeface="Calibri" pitchFamily="34" charset="-120"/>
                </a:rPr>
                <a:t>samples measured (SN14–SN19)</a:t>
              </a:r>
              <a:endParaRPr lang="en-US" sz="1300" dirty="0"/>
            </a:p>
          </p:txBody>
        </p:sp>
        <p:sp>
          <p:nvSpPr>
            <p:cNvPr id="15" name="Shape 11"/>
            <p:cNvSpPr/>
            <p:nvPr/>
          </p:nvSpPr>
          <p:spPr>
            <a:xfrm>
              <a:off x="4297680" y="4389120"/>
              <a:ext cx="3520440" cy="1645920"/>
            </a:xfrm>
            <a:prstGeom prst="rect">
              <a:avLst/>
            </a:prstGeom>
            <a:solidFill>
              <a:srgbClr val="FFFFFF"/>
            </a:solidFill>
            <a:ln w="9525">
              <a:solidFill>
                <a:srgbClr val="D9D7D2"/>
              </a:solidFill>
              <a:prstDash val="solid"/>
            </a:ln>
          </p:spPr>
          <p:txBody>
            <a:bodyPr/>
            <a:lstStyle/>
            <a:p>
              <a:endParaRPr lang="en-CA"/>
            </a:p>
          </p:txBody>
        </p:sp>
        <p:sp>
          <p:nvSpPr>
            <p:cNvPr id="16" name="Text 12"/>
            <p:cNvSpPr/>
            <p:nvPr/>
          </p:nvSpPr>
          <p:spPr>
            <a:xfrm>
              <a:off x="4526280" y="4526280"/>
              <a:ext cx="3108960" cy="685800"/>
            </a:xfrm>
            <a:prstGeom prst="rect">
              <a:avLst/>
            </a:prstGeom>
            <a:noFill/>
            <a:ln/>
          </p:spPr>
          <p:txBody>
            <a:bodyPr wrap="square" lIns="0" tIns="0" rIns="0" bIns="0" rtlCol="0" anchor="ctr"/>
            <a:lstStyle/>
            <a:p>
              <a:pPr marL="0" indent="0">
                <a:buNone/>
              </a:pPr>
              <a:r>
                <a:rPr lang="en-US" sz="3200" b="1" dirty="0">
                  <a:solidFill>
                    <a:srgbClr val="A3162B"/>
                  </a:solidFill>
                  <a:latin typeface="Avenir Next LT Pro" pitchFamily="34" charset="0"/>
                  <a:ea typeface="Avenir Next LT Pro" pitchFamily="34" charset="-122"/>
                  <a:cs typeface="Avenir Next LT Pro" pitchFamily="34" charset="-120"/>
                </a:rPr>
                <a:t>8</a:t>
              </a:r>
              <a:endParaRPr lang="en-US" sz="3200" dirty="0"/>
            </a:p>
          </p:txBody>
        </p:sp>
        <p:sp>
          <p:nvSpPr>
            <p:cNvPr id="17" name="Text 13"/>
            <p:cNvSpPr/>
            <p:nvPr/>
          </p:nvSpPr>
          <p:spPr>
            <a:xfrm>
              <a:off x="4526280" y="5257800"/>
              <a:ext cx="3108960" cy="640080"/>
            </a:xfrm>
            <a:prstGeom prst="rect">
              <a:avLst/>
            </a:prstGeom>
            <a:noFill/>
            <a:ln/>
          </p:spPr>
          <p:txBody>
            <a:bodyPr wrap="square" lIns="0" tIns="0" rIns="0" bIns="0" rtlCol="0" anchor="t"/>
            <a:lstStyle/>
            <a:p>
              <a:pPr marL="0" indent="0">
                <a:buNone/>
              </a:pPr>
              <a:r>
                <a:rPr lang="en-US" sz="1300" dirty="0">
                  <a:solidFill>
                    <a:srgbClr val="1C2026"/>
                  </a:solidFill>
                  <a:latin typeface="Calibri" pitchFamily="34" charset="0"/>
                  <a:ea typeface="Calibri" pitchFamily="34" charset="-122"/>
                  <a:cs typeface="Calibri" pitchFamily="34" charset="-120"/>
                </a:rPr>
                <a:t>pairs compared unit-to-unit</a:t>
              </a:r>
              <a:endParaRPr lang="en-US" sz="1300" dirty="0"/>
            </a:p>
          </p:txBody>
        </p:sp>
        <p:sp>
          <p:nvSpPr>
            <p:cNvPr id="18" name="Shape 14"/>
            <p:cNvSpPr/>
            <p:nvPr/>
          </p:nvSpPr>
          <p:spPr>
            <a:xfrm>
              <a:off x="8046720" y="4389120"/>
              <a:ext cx="3520440" cy="1645920"/>
            </a:xfrm>
            <a:prstGeom prst="rect">
              <a:avLst/>
            </a:prstGeom>
            <a:solidFill>
              <a:srgbClr val="FFFFFF"/>
            </a:solidFill>
            <a:ln w="9525">
              <a:solidFill>
                <a:srgbClr val="D9D7D2"/>
              </a:solidFill>
              <a:prstDash val="solid"/>
            </a:ln>
          </p:spPr>
          <p:txBody>
            <a:bodyPr/>
            <a:lstStyle/>
            <a:p>
              <a:endParaRPr lang="en-CA"/>
            </a:p>
          </p:txBody>
        </p:sp>
        <p:sp>
          <p:nvSpPr>
            <p:cNvPr id="19" name="Text 15"/>
            <p:cNvSpPr/>
            <p:nvPr/>
          </p:nvSpPr>
          <p:spPr>
            <a:xfrm>
              <a:off x="8275320" y="4526280"/>
              <a:ext cx="3108960" cy="685800"/>
            </a:xfrm>
            <a:prstGeom prst="rect">
              <a:avLst/>
            </a:prstGeom>
            <a:noFill/>
            <a:ln/>
          </p:spPr>
          <p:txBody>
            <a:bodyPr wrap="square" lIns="0" tIns="0" rIns="0" bIns="0" rtlCol="0" anchor="ctr"/>
            <a:lstStyle/>
            <a:p>
              <a:pPr marL="0" indent="0">
                <a:buNone/>
              </a:pPr>
              <a:r>
                <a:rPr lang="en-US" sz="3200" b="1" dirty="0">
                  <a:solidFill>
                    <a:srgbClr val="A3162B"/>
                  </a:solidFill>
                  <a:latin typeface="Avenir Next LT Pro" pitchFamily="34" charset="0"/>
                  <a:ea typeface="Avenir Next LT Pro" pitchFamily="34" charset="-122"/>
                  <a:cs typeface="Avenir Next LT Pro" pitchFamily="34" charset="-120"/>
                </a:rPr>
                <a:t>Small</a:t>
              </a:r>
              <a:endParaRPr lang="en-US" sz="3200" dirty="0"/>
            </a:p>
          </p:txBody>
        </p:sp>
        <p:sp>
          <p:nvSpPr>
            <p:cNvPr id="20" name="Text 16"/>
            <p:cNvSpPr/>
            <p:nvPr/>
          </p:nvSpPr>
          <p:spPr>
            <a:xfrm>
              <a:off x="8275320" y="5257800"/>
              <a:ext cx="3108960" cy="640080"/>
            </a:xfrm>
            <a:prstGeom prst="rect">
              <a:avLst/>
            </a:prstGeom>
            <a:noFill/>
            <a:ln/>
          </p:spPr>
          <p:txBody>
            <a:bodyPr wrap="square" lIns="0" tIns="0" rIns="0" bIns="0" rtlCol="0" anchor="t"/>
            <a:lstStyle/>
            <a:p>
              <a:pPr marL="0" indent="0">
                <a:buNone/>
              </a:pPr>
              <a:r>
                <a:rPr lang="en-US" sz="1300" dirty="0">
                  <a:solidFill>
                    <a:srgbClr val="1C2026"/>
                  </a:solidFill>
                  <a:latin typeface="Calibri" pitchFamily="34" charset="0"/>
                  <a:ea typeface="Calibri" pitchFamily="34" charset="-122"/>
                  <a:cs typeface="Calibri" pitchFamily="34" charset="-120"/>
                </a:rPr>
                <a:t>RL/TDR shifts: PCB impedance tolerance, not mechanics</a:t>
              </a:r>
              <a:endParaRPr lang="en-US" sz="1300" dirty="0"/>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7F5"/>
        </a:soli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733D1476-F57F-D477-9ADE-87BAB6BF4D57}"/>
              </a:ext>
            </a:extLst>
          </p:cNvPr>
          <p:cNvGrpSpPr/>
          <p:nvPr/>
        </p:nvGrpSpPr>
        <p:grpSpPr>
          <a:xfrm>
            <a:off x="521208" y="292608"/>
            <a:ext cx="11137392" cy="6428232"/>
            <a:chOff x="521208" y="292608"/>
            <a:chExt cx="11137392" cy="6428232"/>
          </a:xfrm>
        </p:grpSpPr>
        <p:sp>
          <p:nvSpPr>
            <p:cNvPr id="2" name="Text 0"/>
            <p:cNvSpPr/>
            <p:nvPr/>
          </p:nvSpPr>
          <p:spPr>
            <a:xfrm>
              <a:off x="548640" y="292608"/>
              <a:ext cx="8229600" cy="274320"/>
            </a:xfrm>
            <a:prstGeom prst="rect">
              <a:avLst/>
            </a:prstGeom>
            <a:noFill/>
            <a:ln/>
          </p:spPr>
          <p:txBody>
            <a:bodyPr wrap="square" lIns="0" tIns="0" rIns="0" bIns="0" rtlCol="0" anchor="ctr"/>
            <a:lstStyle/>
            <a:p>
              <a:pPr marL="0" indent="0">
                <a:buNone/>
              </a:pPr>
              <a:r>
                <a:rPr lang="en-US" sz="1100" b="1" kern="0" spc="300" dirty="0">
                  <a:solidFill>
                    <a:srgbClr val="A3162B"/>
                  </a:solidFill>
                  <a:latin typeface="Calibri" pitchFamily="34" charset="0"/>
                  <a:ea typeface="Calibri" pitchFamily="34" charset="-122"/>
                  <a:cs typeface="Calibri" pitchFamily="34" charset="-120"/>
                </a:rPr>
                <a:t>VALIDATION · HIGH DATA RATE</a:t>
              </a:r>
              <a:endParaRPr lang="en-US" sz="1100" dirty="0"/>
            </a:p>
          </p:txBody>
        </p:sp>
        <p:sp>
          <p:nvSpPr>
            <p:cNvPr id="3" name="Text 1"/>
            <p:cNvSpPr/>
            <p:nvPr/>
          </p:nvSpPr>
          <p:spPr>
            <a:xfrm>
              <a:off x="548640" y="548640"/>
              <a:ext cx="11064240" cy="868680"/>
            </a:xfrm>
            <a:prstGeom prst="rect">
              <a:avLst/>
            </a:prstGeom>
            <a:noFill/>
            <a:ln/>
          </p:spPr>
          <p:txBody>
            <a:bodyPr wrap="square" lIns="0" tIns="0" rIns="0" bIns="0" rtlCol="0" anchor="t">
              <a:normAutofit/>
            </a:bodyPr>
            <a:lstStyle/>
            <a:p>
              <a:pPr marL="0" indent="0">
                <a:buNone/>
              </a:pPr>
              <a:r>
                <a:rPr lang="en-US" sz="2600" b="1" dirty="0">
                  <a:solidFill>
                    <a:srgbClr val="1C2026"/>
                  </a:solidFill>
                  <a:latin typeface="Avenir Next LT Pro" pitchFamily="34" charset="0"/>
                  <a:ea typeface="Avenir Next LT Pro" pitchFamily="34" charset="-122"/>
                  <a:cs typeface="Avenir Next LT Pro" pitchFamily="34" charset="-120"/>
                </a:rPr>
                <a:t>Crosstalk: NEXT and FEXT curves cluster tightly, with no outlier aggressor</a:t>
              </a:r>
              <a:endParaRPr lang="en-US" sz="2600" dirty="0"/>
            </a:p>
          </p:txBody>
        </p:sp>
        <p:sp>
          <p:nvSpPr>
            <p:cNvPr id="4" name="Text 2"/>
            <p:cNvSpPr/>
            <p:nvPr/>
          </p:nvSpPr>
          <p:spPr>
            <a:xfrm>
              <a:off x="548640" y="6446520"/>
              <a:ext cx="8229600" cy="274320"/>
            </a:xfrm>
            <a:prstGeom prst="rect">
              <a:avLst/>
            </a:prstGeom>
            <a:noFill/>
            <a:ln/>
          </p:spPr>
          <p:txBody>
            <a:bodyPr wrap="square" lIns="0" tIns="0" rIns="0" bIns="0" rtlCol="0" anchor="ctr"/>
            <a:lstStyle/>
            <a:p>
              <a:pPr marL="0" indent="0">
                <a:buNone/>
              </a:pPr>
              <a:r>
                <a:rPr lang="en-US" sz="900" dirty="0">
                  <a:solidFill>
                    <a:srgbClr val="9AA0A8"/>
                  </a:solidFill>
                  <a:latin typeface="Calibri" pitchFamily="34" charset="0"/>
                  <a:ea typeface="Calibri" pitchFamily="34" charset="-122"/>
                  <a:cs typeface="Calibri" pitchFamily="34" charset="-120"/>
                </a:rPr>
                <a:t>SPCD 2026  ·  </a:t>
              </a:r>
              <a:r>
                <a:rPr lang="en-US" sz="900" dirty="0">
                  <a:solidFill>
                    <a:srgbClr val="9AA0A8"/>
                  </a:solidFill>
                  <a:latin typeface="Avenir Next LT Pro" pitchFamily="34" charset="0"/>
                  <a:ea typeface="Avenir Next LT Pro" pitchFamily="34" charset="-122"/>
                  <a:cs typeface="Avenir Next LT Pro" pitchFamily="34" charset="-120"/>
                </a:rPr>
                <a:t>HYPERBITS™</a:t>
              </a:r>
              <a:r>
                <a:rPr lang="en-US" sz="900" dirty="0">
                  <a:solidFill>
                    <a:srgbClr val="9AA0A8"/>
                  </a:solidFill>
                  <a:latin typeface="Calibri" pitchFamily="34" charset="0"/>
                  <a:ea typeface="Calibri" pitchFamily="34" charset="-122"/>
                  <a:cs typeface="Calibri" pitchFamily="34" charset="-120"/>
                </a:rPr>
                <a:t>  ·  Performance Interconnect SAS</a:t>
              </a:r>
              <a:endParaRPr lang="en-US" sz="900" dirty="0"/>
            </a:p>
          </p:txBody>
        </p:sp>
        <p:sp>
          <p:nvSpPr>
            <p:cNvPr id="5" name="Text 3"/>
            <p:cNvSpPr/>
            <p:nvPr/>
          </p:nvSpPr>
          <p:spPr>
            <a:xfrm>
              <a:off x="11155680" y="6446520"/>
              <a:ext cx="502920" cy="274320"/>
            </a:xfrm>
            <a:prstGeom prst="rect">
              <a:avLst/>
            </a:prstGeom>
            <a:noFill/>
            <a:ln/>
          </p:spPr>
          <p:txBody>
            <a:bodyPr wrap="square" lIns="0" tIns="0" rIns="0" bIns="0" rtlCol="0" anchor="ctr"/>
            <a:lstStyle/>
            <a:p>
              <a:pPr marL="0" indent="0" algn="r">
                <a:buNone/>
              </a:pPr>
              <a:r>
                <a:rPr lang="en-US" sz="900" dirty="0">
                  <a:solidFill>
                    <a:srgbClr val="9AA0A8"/>
                  </a:solidFill>
                  <a:latin typeface="Calibri" pitchFamily="34" charset="0"/>
                  <a:ea typeface="Calibri" pitchFamily="34" charset="-122"/>
                  <a:cs typeface="Calibri" pitchFamily="34" charset="-120"/>
                </a:rPr>
                <a:t>16</a:t>
              </a:r>
              <a:endParaRPr lang="en-US" sz="900" dirty="0"/>
            </a:p>
          </p:txBody>
        </p:sp>
        <p:sp>
          <p:nvSpPr>
            <p:cNvPr id="6" name="Shape 4"/>
            <p:cNvSpPr/>
            <p:nvPr/>
          </p:nvSpPr>
          <p:spPr>
            <a:xfrm>
              <a:off x="521208" y="1537856"/>
              <a:ext cx="2798064" cy="3005049"/>
            </a:xfrm>
            <a:prstGeom prst="rect">
              <a:avLst/>
            </a:prstGeom>
            <a:solidFill>
              <a:srgbClr val="FFFFFF"/>
            </a:solidFill>
            <a:ln w="9525">
              <a:solidFill>
                <a:srgbClr val="D9D7D2"/>
              </a:solidFill>
              <a:prstDash val="solid"/>
            </a:ln>
          </p:spPr>
          <p:txBody>
            <a:bodyPr/>
            <a:lstStyle/>
            <a:p>
              <a:endParaRPr lang="en-CA"/>
            </a:p>
          </p:txBody>
        </p:sp>
        <p:pic>
          <p:nvPicPr>
            <p:cNvPr id="7" name="Image 0" descr="img/xt_ef4.png"/>
            <p:cNvPicPr>
              <a:picLocks noChangeAspect="1"/>
            </p:cNvPicPr>
            <p:nvPr/>
          </p:nvPicPr>
          <p:blipFill>
            <a:blip r:embed="rId3"/>
            <a:stretch>
              <a:fillRect/>
            </a:stretch>
          </p:blipFill>
          <p:spPr>
            <a:xfrm>
              <a:off x="548640" y="1565288"/>
              <a:ext cx="2743200" cy="2950185"/>
            </a:xfrm>
            <a:prstGeom prst="rect">
              <a:avLst/>
            </a:prstGeom>
          </p:spPr>
        </p:pic>
        <p:sp>
          <p:nvSpPr>
            <p:cNvPr id="8" name="Text 5"/>
            <p:cNvSpPr/>
            <p:nvPr/>
          </p:nvSpPr>
          <p:spPr>
            <a:xfrm>
              <a:off x="548640" y="4572000"/>
              <a:ext cx="2743200" cy="274320"/>
            </a:xfrm>
            <a:prstGeom prst="rect">
              <a:avLst/>
            </a:prstGeom>
            <a:noFill/>
            <a:ln/>
          </p:spPr>
          <p:txBody>
            <a:bodyPr wrap="square" lIns="0" tIns="0" rIns="0" bIns="0" rtlCol="0" anchor="ctr"/>
            <a:lstStyle/>
            <a:p>
              <a:pPr marL="0" indent="0" algn="ctr">
                <a:buNone/>
              </a:pPr>
              <a:r>
                <a:rPr lang="en-US" sz="1000" dirty="0">
                  <a:solidFill>
                    <a:srgbClr val="5E636B"/>
                  </a:solidFill>
                  <a:latin typeface="Calibri" pitchFamily="34" charset="0"/>
                  <a:ea typeface="Calibri" pitchFamily="34" charset="-122"/>
                  <a:cs typeface="Calibri" pitchFamily="34" charset="-120"/>
                </a:rPr>
                <a:t>Victim EF4 (blue) and aggressors (red)</a:t>
              </a:r>
              <a:endParaRPr lang="en-US" sz="1000" dirty="0"/>
            </a:p>
          </p:txBody>
        </p:sp>
        <p:sp>
          <p:nvSpPr>
            <p:cNvPr id="9" name="Shape 6"/>
            <p:cNvSpPr/>
            <p:nvPr/>
          </p:nvSpPr>
          <p:spPr>
            <a:xfrm>
              <a:off x="3493008" y="1527048"/>
              <a:ext cx="5407513" cy="2249424"/>
            </a:xfrm>
            <a:prstGeom prst="rect">
              <a:avLst/>
            </a:prstGeom>
            <a:solidFill>
              <a:srgbClr val="FFFFFF"/>
            </a:solidFill>
            <a:ln w="9525">
              <a:solidFill>
                <a:srgbClr val="D9D7D2"/>
              </a:solidFill>
              <a:prstDash val="solid"/>
            </a:ln>
          </p:spPr>
          <p:txBody>
            <a:bodyPr/>
            <a:lstStyle/>
            <a:p>
              <a:endParaRPr lang="en-CA"/>
            </a:p>
          </p:txBody>
        </p:sp>
        <p:pic>
          <p:nvPicPr>
            <p:cNvPr id="10" name="Image 1" descr="img/next_ef4.png"/>
            <p:cNvPicPr>
              <a:picLocks noChangeAspect="1"/>
            </p:cNvPicPr>
            <p:nvPr/>
          </p:nvPicPr>
          <p:blipFill>
            <a:blip r:embed="rId4"/>
            <a:stretch>
              <a:fillRect/>
            </a:stretch>
          </p:blipFill>
          <p:spPr>
            <a:xfrm>
              <a:off x="3520440" y="1554480"/>
              <a:ext cx="5352649" cy="2194560"/>
            </a:xfrm>
            <a:prstGeom prst="rect">
              <a:avLst/>
            </a:prstGeom>
          </p:spPr>
        </p:pic>
        <p:sp>
          <p:nvSpPr>
            <p:cNvPr id="11" name="Text 7"/>
            <p:cNvSpPr/>
            <p:nvPr/>
          </p:nvSpPr>
          <p:spPr>
            <a:xfrm>
              <a:off x="3520440" y="3794760"/>
              <a:ext cx="8138160" cy="274320"/>
            </a:xfrm>
            <a:prstGeom prst="rect">
              <a:avLst/>
            </a:prstGeom>
            <a:noFill/>
            <a:ln/>
          </p:spPr>
          <p:txBody>
            <a:bodyPr wrap="square" lIns="0" tIns="0" rIns="0" bIns="0" rtlCol="0" anchor="ctr"/>
            <a:lstStyle/>
            <a:p>
              <a:pPr marL="0" indent="0" algn="l">
                <a:buNone/>
              </a:pPr>
              <a:r>
                <a:rPr lang="en-US" sz="1000" dirty="0">
                  <a:solidFill>
                    <a:srgbClr val="5E636B"/>
                  </a:solidFill>
                  <a:latin typeface="Calibri" pitchFamily="34" charset="0"/>
                  <a:ea typeface="Calibri" pitchFamily="34" charset="-122"/>
                  <a:cs typeface="Calibri" pitchFamily="34" charset="-120"/>
                </a:rPr>
                <a:t>NEXT on EF4 from six neighbours (dB vs GHz)</a:t>
              </a:r>
              <a:endParaRPr lang="en-US" sz="1000" dirty="0"/>
            </a:p>
          </p:txBody>
        </p:sp>
        <p:sp>
          <p:nvSpPr>
            <p:cNvPr id="12" name="Shape 8"/>
            <p:cNvSpPr/>
            <p:nvPr/>
          </p:nvSpPr>
          <p:spPr>
            <a:xfrm>
              <a:off x="3493008" y="4087368"/>
              <a:ext cx="5407513" cy="2249424"/>
            </a:xfrm>
            <a:prstGeom prst="rect">
              <a:avLst/>
            </a:prstGeom>
            <a:solidFill>
              <a:srgbClr val="FFFFFF"/>
            </a:solidFill>
            <a:ln w="9525">
              <a:solidFill>
                <a:srgbClr val="D9D7D2"/>
              </a:solidFill>
              <a:prstDash val="solid"/>
            </a:ln>
          </p:spPr>
          <p:txBody>
            <a:bodyPr/>
            <a:lstStyle/>
            <a:p>
              <a:endParaRPr lang="en-CA"/>
            </a:p>
          </p:txBody>
        </p:sp>
        <p:pic>
          <p:nvPicPr>
            <p:cNvPr id="13" name="Image 2" descr="img/fext_ef4.png"/>
            <p:cNvPicPr>
              <a:picLocks noChangeAspect="1"/>
            </p:cNvPicPr>
            <p:nvPr/>
          </p:nvPicPr>
          <p:blipFill>
            <a:blip r:embed="rId5"/>
            <a:stretch>
              <a:fillRect/>
            </a:stretch>
          </p:blipFill>
          <p:spPr>
            <a:xfrm>
              <a:off x="3520440" y="4114800"/>
              <a:ext cx="5352649" cy="2194560"/>
            </a:xfrm>
            <a:prstGeom prst="rect">
              <a:avLst/>
            </a:prstGeom>
          </p:spPr>
        </p:pic>
        <p:sp>
          <p:nvSpPr>
            <p:cNvPr id="14" name="Text 9"/>
            <p:cNvSpPr/>
            <p:nvPr/>
          </p:nvSpPr>
          <p:spPr>
            <a:xfrm>
              <a:off x="548640" y="4937760"/>
              <a:ext cx="2788920" cy="1371600"/>
            </a:xfrm>
            <a:prstGeom prst="rect">
              <a:avLst/>
            </a:prstGeom>
            <a:noFill/>
            <a:ln/>
          </p:spPr>
          <p:txBody>
            <a:bodyPr wrap="square" lIns="0" tIns="0" rIns="0" bIns="0" rtlCol="0" anchor="t"/>
            <a:lstStyle/>
            <a:p>
              <a:pPr marL="203200" indent="-203200">
                <a:spcAft>
                  <a:spcPts val="600"/>
                </a:spcAft>
                <a:buSzPct val="100000"/>
                <a:buChar char="•"/>
              </a:pPr>
              <a:r>
                <a:rPr lang="en-US" sz="1200" dirty="0">
                  <a:solidFill>
                    <a:srgbClr val="1C2026"/>
                  </a:solidFill>
                  <a:latin typeface="Calibri" pitchFamily="34" charset="0"/>
                  <a:ea typeface="Calibri" pitchFamily="34" charset="-122"/>
                  <a:cs typeface="Calibri" pitchFamily="34" charset="-120"/>
                </a:rPr>
                <a:t>Symmetric field; no pair re-arrangement needed</a:t>
              </a:r>
              <a:endParaRPr lang="en-US" sz="1200" dirty="0"/>
            </a:p>
            <a:p>
              <a:pPr marL="203200" indent="-203200">
                <a:spcAft>
                  <a:spcPts val="600"/>
                </a:spcAft>
                <a:buSzPct val="100000"/>
                <a:buChar char="•"/>
              </a:pPr>
              <a:r>
                <a:rPr lang="en-US" sz="1200" dirty="0">
                  <a:solidFill>
                    <a:srgbClr val="1C2026"/>
                  </a:solidFill>
                  <a:latin typeface="Calibri" pitchFamily="34" charset="0"/>
                  <a:ea typeface="Calibri" pitchFamily="34" charset="-122"/>
                  <a:cs typeface="Calibri" pitchFamily="34" charset="-120"/>
                </a:rPr>
                <a:t>Comparable to AirMax; dominated by the breakout region at high frequency</a:t>
              </a:r>
              <a:endParaRPr lang="en-US" sz="1200" dirty="0"/>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7F5"/>
        </a:solidFill>
        <a:effectLst/>
      </p:bgPr>
    </p:bg>
    <p:spTree>
      <p:nvGrpSpPr>
        <p:cNvPr id="1" name=""/>
        <p:cNvGrpSpPr/>
        <p:nvPr/>
      </p:nvGrpSpPr>
      <p:grpSpPr>
        <a:xfrm>
          <a:off x="0" y="0"/>
          <a:ext cx="0" cy="0"/>
          <a:chOff x="0" y="0"/>
          <a:chExt cx="0" cy="0"/>
        </a:xfrm>
      </p:grpSpPr>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548640" y="1554480"/>
          <a:ext cx="7863840" cy="4224528"/>
        </p:xfrm>
        <a:graphic>
          <a:graphicData uri="http://schemas.openxmlformats.org/drawingml/2006/table">
            <a:tbl>
              <a:tblPr/>
              <a:tblGrid>
                <a:gridCol w="1417320">
                  <a:extLst>
                    <a:ext uri="{9D8B030D-6E8A-4147-A177-3AD203B41FA5}">
                      <a16:colId xmlns:a16="http://schemas.microsoft.com/office/drawing/2014/main" val="20000"/>
                    </a:ext>
                  </a:extLst>
                </a:gridCol>
                <a:gridCol w="960120">
                  <a:extLst>
                    <a:ext uri="{9D8B030D-6E8A-4147-A177-3AD203B41FA5}">
                      <a16:colId xmlns:a16="http://schemas.microsoft.com/office/drawing/2014/main" val="20001"/>
                    </a:ext>
                  </a:extLst>
                </a:gridCol>
                <a:gridCol w="1005840">
                  <a:extLst>
                    <a:ext uri="{9D8B030D-6E8A-4147-A177-3AD203B41FA5}">
                      <a16:colId xmlns:a16="http://schemas.microsoft.com/office/drawing/2014/main" val="20002"/>
                    </a:ext>
                  </a:extLst>
                </a:gridCol>
                <a:gridCol w="1188720">
                  <a:extLst>
                    <a:ext uri="{9D8B030D-6E8A-4147-A177-3AD203B41FA5}">
                      <a16:colId xmlns:a16="http://schemas.microsoft.com/office/drawing/2014/main" val="20003"/>
                    </a:ext>
                  </a:extLst>
                </a:gridCol>
                <a:gridCol w="1188720">
                  <a:extLst>
                    <a:ext uri="{9D8B030D-6E8A-4147-A177-3AD203B41FA5}">
                      <a16:colId xmlns:a16="http://schemas.microsoft.com/office/drawing/2014/main" val="20004"/>
                    </a:ext>
                  </a:extLst>
                </a:gridCol>
                <a:gridCol w="1051560">
                  <a:extLst>
                    <a:ext uri="{9D8B030D-6E8A-4147-A177-3AD203B41FA5}">
                      <a16:colId xmlns:a16="http://schemas.microsoft.com/office/drawing/2014/main" val="20005"/>
                    </a:ext>
                  </a:extLst>
                </a:gridCol>
                <a:gridCol w="1051560">
                  <a:extLst>
                    <a:ext uri="{9D8B030D-6E8A-4147-A177-3AD203B41FA5}">
                      <a16:colId xmlns:a16="http://schemas.microsoft.com/office/drawing/2014/main" val="20006"/>
                    </a:ext>
                  </a:extLst>
                </a:gridCol>
              </a:tblGrid>
              <a:tr h="384048">
                <a:tc>
                  <a:txBody>
                    <a:bodyPr/>
                    <a:lstStyle/>
                    <a:p>
                      <a:pPr marL="0" indent="0" algn="ctr">
                        <a:buNone/>
                      </a:pPr>
                      <a:r>
                        <a:rPr lang="en-US" sz="1200" b="1" dirty="0">
                          <a:solidFill>
                            <a:srgbClr val="1C2026"/>
                          </a:solidFill>
                          <a:latin typeface="Calibri" pitchFamily="34" charset="0"/>
                          <a:ea typeface="Calibri" pitchFamily="34" charset="-122"/>
                          <a:cs typeface="Calibri" pitchFamily="34" charset="-120"/>
                        </a:rPr>
                        <a:t>Parameter</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ECEBE7"/>
                    </a:solidFill>
                  </a:tcPr>
                </a:tc>
                <a:tc>
                  <a:txBody>
                    <a:bodyPr/>
                    <a:lstStyle/>
                    <a:p>
                      <a:pPr marL="0" indent="0" algn="ctr">
                        <a:buNone/>
                      </a:pPr>
                      <a:r>
                        <a:rPr lang="en-US" sz="1200" b="1" dirty="0">
                          <a:solidFill>
                            <a:srgbClr val="1C2026"/>
                          </a:solidFill>
                          <a:latin typeface="Calibri" pitchFamily="34" charset="0"/>
                          <a:ea typeface="Calibri" pitchFamily="34" charset="-122"/>
                          <a:cs typeface="Calibri" pitchFamily="34" charset="-120"/>
                        </a:rPr>
                        <a:t>Nyquist</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ECEBE7"/>
                    </a:solidFill>
                  </a:tcPr>
                </a:tc>
                <a:tc>
                  <a:txBody>
                    <a:bodyPr/>
                    <a:lstStyle/>
                    <a:p>
                      <a:pPr marL="0" indent="0" algn="ctr">
                        <a:buNone/>
                      </a:pPr>
                      <a:r>
                        <a:rPr lang="en-US" sz="1200" b="1" dirty="0">
                          <a:solidFill>
                            <a:srgbClr val="1C2026"/>
                          </a:solidFill>
                          <a:latin typeface="Calibri" pitchFamily="34" charset="0"/>
                          <a:ea typeface="Calibri" pitchFamily="34" charset="-122"/>
                          <a:cs typeface="Calibri" pitchFamily="34" charset="-120"/>
                        </a:rPr>
                        <a:t>NRZ rate</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ECEBE7"/>
                    </a:solidFill>
                  </a:tcPr>
                </a:tc>
                <a:tc>
                  <a:txBody>
                    <a:bodyPr/>
                    <a:lstStyle/>
                    <a:p>
                      <a:pPr marL="0" indent="0" algn="ctr">
                        <a:buNone/>
                      </a:pPr>
                      <a:r>
                        <a:rPr lang="en-US" sz="1200" b="1" dirty="0">
                          <a:solidFill>
                            <a:srgbClr val="1C2026"/>
                          </a:solidFill>
                          <a:latin typeface="Calibri" pitchFamily="34" charset="0"/>
                          <a:ea typeface="Calibri" pitchFamily="34" charset="-122"/>
                          <a:cs typeface="Calibri" pitchFamily="34" charset="-120"/>
                        </a:rPr>
                        <a:t>Measured min</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ECEBE7"/>
                    </a:solidFill>
                  </a:tcPr>
                </a:tc>
                <a:tc>
                  <a:txBody>
                    <a:bodyPr/>
                    <a:lstStyle/>
                    <a:p>
                      <a:pPr marL="0" indent="0" algn="ctr">
                        <a:buNone/>
                      </a:pPr>
                      <a:r>
                        <a:rPr lang="en-US" sz="1200" b="1" dirty="0">
                          <a:solidFill>
                            <a:srgbClr val="1C2026"/>
                          </a:solidFill>
                          <a:latin typeface="Calibri" pitchFamily="34" charset="0"/>
                          <a:ea typeface="Calibri" pitchFamily="34" charset="-122"/>
                          <a:cs typeface="Calibri" pitchFamily="34" charset="-120"/>
                        </a:rPr>
                        <a:t>Measured max</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ECEBE7"/>
                    </a:solidFill>
                  </a:tcPr>
                </a:tc>
                <a:tc>
                  <a:txBody>
                    <a:bodyPr/>
                    <a:lstStyle/>
                    <a:p>
                      <a:pPr marL="0" indent="0" algn="ctr">
                        <a:buNone/>
                      </a:pPr>
                      <a:r>
                        <a:rPr lang="en-US" sz="1200" b="1" dirty="0">
                          <a:solidFill>
                            <a:srgbClr val="1C2026"/>
                          </a:solidFill>
                          <a:latin typeface="Calibri" pitchFamily="34" charset="0"/>
                          <a:ea typeface="Calibri" pitchFamily="34" charset="-122"/>
                          <a:cs typeface="Calibri" pitchFamily="34" charset="-120"/>
                        </a:rPr>
                        <a:t>Limit</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ECEBE7"/>
                    </a:solidFill>
                  </a:tcPr>
                </a:tc>
                <a:tc>
                  <a:txBody>
                    <a:bodyPr/>
                    <a:lstStyle/>
                    <a:p>
                      <a:pPr marL="0" indent="0" algn="ctr">
                        <a:buNone/>
                      </a:pPr>
                      <a:r>
                        <a:rPr lang="en-US" sz="1200" b="1" dirty="0">
                          <a:solidFill>
                            <a:srgbClr val="1C2026"/>
                          </a:solidFill>
                          <a:latin typeface="Calibri" pitchFamily="34" charset="0"/>
                          <a:ea typeface="Calibri" pitchFamily="34" charset="-122"/>
                          <a:cs typeface="Calibri" pitchFamily="34" charset="-120"/>
                        </a:rPr>
                        <a:t>Status</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ECEBE7"/>
                    </a:solidFill>
                  </a:tcPr>
                </a:tc>
                <a:extLst>
                  <a:ext uri="{0D108BD9-81ED-4DB2-BD59-A6C34878D82A}">
                    <a16:rowId xmlns:a16="http://schemas.microsoft.com/office/drawing/2014/main" val="10000"/>
                  </a:ext>
                </a:extLst>
              </a:tr>
              <a:tr h="384048">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Insertion loss</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3.12 GHz</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6.25 Gb/s</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–0.4 dB</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–0.8 dB</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 –1 dB</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2F6B3A"/>
                          </a:solidFill>
                          <a:latin typeface="Calibri" pitchFamily="34" charset="0"/>
                          <a:ea typeface="Calibri" pitchFamily="34" charset="-122"/>
                          <a:cs typeface="Calibri" pitchFamily="34" charset="-120"/>
                        </a:rPr>
                        <a:t>Meets</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E3EFE5"/>
                    </a:solidFill>
                  </a:tcPr>
                </a:tc>
                <a:extLst>
                  <a:ext uri="{0D108BD9-81ED-4DB2-BD59-A6C34878D82A}">
                    <a16:rowId xmlns:a16="http://schemas.microsoft.com/office/drawing/2014/main" val="10001"/>
                  </a:ext>
                </a:extLst>
              </a:tr>
              <a:tr h="384048">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Insertion loss</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6.25 GHz</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12.5 Gb/s</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–0.9 dB</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–1.2 dB</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 –1.5 dB</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2F6B3A"/>
                          </a:solidFill>
                          <a:latin typeface="Calibri" pitchFamily="34" charset="0"/>
                          <a:ea typeface="Calibri" pitchFamily="34" charset="-122"/>
                          <a:cs typeface="Calibri" pitchFamily="34" charset="-120"/>
                        </a:rPr>
                        <a:t>Meets</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E3EFE5"/>
                    </a:solidFill>
                  </a:tcPr>
                </a:tc>
                <a:extLst>
                  <a:ext uri="{0D108BD9-81ED-4DB2-BD59-A6C34878D82A}">
                    <a16:rowId xmlns:a16="http://schemas.microsoft.com/office/drawing/2014/main" val="10002"/>
                  </a:ext>
                </a:extLst>
              </a:tr>
              <a:tr h="384048">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NEXT</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3.12 GHz</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6.25 Gb/s</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–58 dB</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–40 dB</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 –39 dB</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2F6B3A"/>
                          </a:solidFill>
                          <a:latin typeface="Calibri" pitchFamily="34" charset="0"/>
                          <a:ea typeface="Calibri" pitchFamily="34" charset="-122"/>
                          <a:cs typeface="Calibri" pitchFamily="34" charset="-120"/>
                        </a:rPr>
                        <a:t>Meets</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E3EFE5"/>
                    </a:solidFill>
                  </a:tcPr>
                </a:tc>
                <a:extLst>
                  <a:ext uri="{0D108BD9-81ED-4DB2-BD59-A6C34878D82A}">
                    <a16:rowId xmlns:a16="http://schemas.microsoft.com/office/drawing/2014/main" val="10003"/>
                  </a:ext>
                </a:extLst>
              </a:tr>
              <a:tr h="384048">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NEXT</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6.25 GHz</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12.5 Gb/s</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–53 dB</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–36 dB</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 –34 dB</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2F6B3A"/>
                          </a:solidFill>
                          <a:latin typeface="Calibri" pitchFamily="34" charset="0"/>
                          <a:ea typeface="Calibri" pitchFamily="34" charset="-122"/>
                          <a:cs typeface="Calibri" pitchFamily="34" charset="-120"/>
                        </a:rPr>
                        <a:t>Meets</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E3EFE5"/>
                    </a:solidFill>
                  </a:tcPr>
                </a:tc>
                <a:extLst>
                  <a:ext uri="{0D108BD9-81ED-4DB2-BD59-A6C34878D82A}">
                    <a16:rowId xmlns:a16="http://schemas.microsoft.com/office/drawing/2014/main" val="10004"/>
                  </a:ext>
                </a:extLst>
              </a:tr>
              <a:tr h="384048">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NEXT</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12.5 GHz</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25 Gb/s</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–50 dB</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–33 dB</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 –29 dB</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2F6B3A"/>
                          </a:solidFill>
                          <a:latin typeface="Calibri" pitchFamily="34" charset="0"/>
                          <a:ea typeface="Calibri" pitchFamily="34" charset="-122"/>
                          <a:cs typeface="Calibri" pitchFamily="34" charset="-120"/>
                        </a:rPr>
                        <a:t>Meets</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E3EFE5"/>
                    </a:solidFill>
                  </a:tcPr>
                </a:tc>
                <a:extLst>
                  <a:ext uri="{0D108BD9-81ED-4DB2-BD59-A6C34878D82A}">
                    <a16:rowId xmlns:a16="http://schemas.microsoft.com/office/drawing/2014/main" val="10005"/>
                  </a:ext>
                </a:extLst>
              </a:tr>
              <a:tr h="384048">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FEXT</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3.12 GHz</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6.25 Gb/s</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–56 dB</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–42 dB</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 –42 dB</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2F6B3A"/>
                          </a:solidFill>
                          <a:latin typeface="Calibri" pitchFamily="34" charset="0"/>
                          <a:ea typeface="Calibri" pitchFamily="34" charset="-122"/>
                          <a:cs typeface="Calibri" pitchFamily="34" charset="-120"/>
                        </a:rPr>
                        <a:t>Meets</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E3EFE5"/>
                    </a:solidFill>
                  </a:tcPr>
                </a:tc>
                <a:extLst>
                  <a:ext uri="{0D108BD9-81ED-4DB2-BD59-A6C34878D82A}">
                    <a16:rowId xmlns:a16="http://schemas.microsoft.com/office/drawing/2014/main" val="10006"/>
                  </a:ext>
                </a:extLst>
              </a:tr>
              <a:tr h="384048">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FEXT</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6.25 GHz</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12.5 Gb/s</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–57 dB</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–43 dB</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 –34 dB</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2F6B3A"/>
                          </a:solidFill>
                          <a:latin typeface="Calibri" pitchFamily="34" charset="0"/>
                          <a:ea typeface="Calibri" pitchFamily="34" charset="-122"/>
                          <a:cs typeface="Calibri" pitchFamily="34" charset="-120"/>
                        </a:rPr>
                        <a:t>Meets</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E3EFE5"/>
                    </a:solidFill>
                  </a:tcPr>
                </a:tc>
                <a:extLst>
                  <a:ext uri="{0D108BD9-81ED-4DB2-BD59-A6C34878D82A}">
                    <a16:rowId xmlns:a16="http://schemas.microsoft.com/office/drawing/2014/main" val="10007"/>
                  </a:ext>
                </a:extLst>
              </a:tr>
              <a:tr h="384048">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FEXT</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12.5 GHz</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25 Gb/s</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–40 dB</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–32 dB</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 –29 dB</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2F6B3A"/>
                          </a:solidFill>
                          <a:latin typeface="Calibri" pitchFamily="34" charset="0"/>
                          <a:ea typeface="Calibri" pitchFamily="34" charset="-122"/>
                          <a:cs typeface="Calibri" pitchFamily="34" charset="-120"/>
                        </a:rPr>
                        <a:t>Meets</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E3EFE5"/>
                    </a:solidFill>
                  </a:tcPr>
                </a:tc>
                <a:extLst>
                  <a:ext uri="{0D108BD9-81ED-4DB2-BD59-A6C34878D82A}">
                    <a16:rowId xmlns:a16="http://schemas.microsoft.com/office/drawing/2014/main" val="10008"/>
                  </a:ext>
                </a:extLst>
              </a:tr>
              <a:tr h="384048">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Insertion loss</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12.5 GHz</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25 Gb/s</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–3.1 dB</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–8.9 dB</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 –2 dB</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8A5A12"/>
                          </a:solidFill>
                          <a:latin typeface="Calibri" pitchFamily="34" charset="0"/>
                          <a:ea typeface="Calibri" pitchFamily="34" charset="-122"/>
                          <a:cs typeface="Calibri" pitchFamily="34" charset="-120"/>
                        </a:rPr>
                        <a:t>Next build</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6EBD8"/>
                    </a:solidFill>
                  </a:tcPr>
                </a:tc>
                <a:extLst>
                  <a:ext uri="{0D108BD9-81ED-4DB2-BD59-A6C34878D82A}">
                    <a16:rowId xmlns:a16="http://schemas.microsoft.com/office/drawing/2014/main" val="10009"/>
                  </a:ext>
                </a:extLst>
              </a:tr>
              <a:tr h="384048">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Diff. impedance</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89 Ω</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107 Ω</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dirty="0">
                          <a:solidFill>
                            <a:srgbClr val="1C2026"/>
                          </a:solidFill>
                          <a:latin typeface="Calibri" pitchFamily="34" charset="0"/>
                          <a:ea typeface="Calibri" pitchFamily="34" charset="-122"/>
                          <a:cs typeface="Calibri" pitchFamily="34" charset="-120"/>
                        </a:rPr>
                        <a:t>95–105 Ω</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200" b="1" dirty="0">
                          <a:solidFill>
                            <a:srgbClr val="8A5A12"/>
                          </a:solidFill>
                          <a:latin typeface="Calibri" pitchFamily="34" charset="0"/>
                          <a:ea typeface="Calibri" pitchFamily="34" charset="-122"/>
                          <a:cs typeface="Calibri" pitchFamily="34" charset="-120"/>
                        </a:rPr>
                        <a:t>Next build</a:t>
                      </a:r>
                      <a:endParaRPr lang="en-US" sz="1200" dirty="0">
                        <a:latin typeface="Calibri" charset="0"/>
                        <a:ea typeface="Calibri" charset="0"/>
                        <a:cs typeface="Calibri" charset="0"/>
                      </a:endParaRPr>
                    </a:p>
                  </a:txBody>
                  <a:tcPr marL="0" marR="0" marT="0" marB="0"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6EBD8"/>
                    </a:solidFill>
                  </a:tcPr>
                </a:tc>
                <a:extLst>
                  <a:ext uri="{0D108BD9-81ED-4DB2-BD59-A6C34878D82A}">
                    <a16:rowId xmlns:a16="http://schemas.microsoft.com/office/drawing/2014/main" val="10010"/>
                  </a:ext>
                </a:extLst>
              </a:tr>
            </a:tbl>
          </a:graphicData>
        </a:graphic>
      </p:graphicFrame>
      <p:grpSp>
        <p:nvGrpSpPr>
          <p:cNvPr id="6" name="Group 5">
            <a:extLst>
              <a:ext uri="{FF2B5EF4-FFF2-40B4-BE49-F238E27FC236}">
                <a16:creationId xmlns:a16="http://schemas.microsoft.com/office/drawing/2014/main" id="{951552CD-2094-48A1-8C2F-5B5DE72188EC}"/>
              </a:ext>
            </a:extLst>
          </p:cNvPr>
          <p:cNvGrpSpPr/>
          <p:nvPr/>
        </p:nvGrpSpPr>
        <p:grpSpPr>
          <a:xfrm>
            <a:off x="548640" y="292608"/>
            <a:ext cx="11155680" cy="6428232"/>
            <a:chOff x="548640" y="292608"/>
            <a:chExt cx="11155680" cy="6428232"/>
          </a:xfrm>
        </p:grpSpPr>
        <p:sp>
          <p:nvSpPr>
            <p:cNvPr id="2" name="Text 0"/>
            <p:cNvSpPr/>
            <p:nvPr/>
          </p:nvSpPr>
          <p:spPr>
            <a:xfrm>
              <a:off x="548640" y="292608"/>
              <a:ext cx="8229600" cy="274320"/>
            </a:xfrm>
            <a:prstGeom prst="rect">
              <a:avLst/>
            </a:prstGeom>
            <a:noFill/>
            <a:ln/>
          </p:spPr>
          <p:txBody>
            <a:bodyPr wrap="square" lIns="0" tIns="0" rIns="0" bIns="0" rtlCol="0" anchor="ctr"/>
            <a:lstStyle/>
            <a:p>
              <a:pPr marL="0" indent="0">
                <a:buNone/>
              </a:pPr>
              <a:r>
                <a:rPr lang="en-US" sz="1100" b="1" kern="0" spc="300" dirty="0">
                  <a:solidFill>
                    <a:srgbClr val="A3162B"/>
                  </a:solidFill>
                  <a:latin typeface="Calibri" pitchFamily="34" charset="0"/>
                  <a:ea typeface="Calibri" pitchFamily="34" charset="-122"/>
                  <a:cs typeface="Calibri" pitchFamily="34" charset="-120"/>
                </a:rPr>
                <a:t>VALIDATION · HIGH DATA RATE</a:t>
              </a:r>
              <a:endParaRPr lang="en-US" sz="1100" dirty="0"/>
            </a:p>
          </p:txBody>
        </p:sp>
        <p:sp>
          <p:nvSpPr>
            <p:cNvPr id="3" name="Text 1"/>
            <p:cNvSpPr/>
            <p:nvPr/>
          </p:nvSpPr>
          <p:spPr>
            <a:xfrm>
              <a:off x="548640" y="548640"/>
              <a:ext cx="11064240" cy="868680"/>
            </a:xfrm>
            <a:prstGeom prst="rect">
              <a:avLst/>
            </a:prstGeom>
            <a:noFill/>
            <a:ln/>
          </p:spPr>
          <p:txBody>
            <a:bodyPr wrap="square" lIns="0" tIns="0" rIns="0" bIns="0" rtlCol="0" anchor="t">
              <a:normAutofit/>
            </a:bodyPr>
            <a:lstStyle/>
            <a:p>
              <a:pPr marL="0" indent="0">
                <a:buNone/>
              </a:pPr>
              <a:r>
                <a:rPr lang="en-US" sz="2600" b="1" dirty="0">
                  <a:solidFill>
                    <a:srgbClr val="1C2026"/>
                  </a:solidFill>
                  <a:latin typeface="Avenir Next LT Pro" pitchFamily="34" charset="0"/>
                  <a:ea typeface="Avenir Next LT Pro" pitchFamily="34" charset="-122"/>
                  <a:cs typeface="Avenir Next LT Pro" pitchFamily="34" charset="-120"/>
                </a:rPr>
                <a:t>Insertion loss and crosstalk meet the requirement up to 12.5 Gb/s; crosstalk holds to 25 Gb/s</a:t>
              </a:r>
              <a:endParaRPr lang="en-US" sz="2600" dirty="0"/>
            </a:p>
          </p:txBody>
        </p:sp>
        <p:sp>
          <p:nvSpPr>
            <p:cNvPr id="4" name="Text 2"/>
            <p:cNvSpPr/>
            <p:nvPr/>
          </p:nvSpPr>
          <p:spPr>
            <a:xfrm>
              <a:off x="548640" y="6446520"/>
              <a:ext cx="8229600" cy="274320"/>
            </a:xfrm>
            <a:prstGeom prst="rect">
              <a:avLst/>
            </a:prstGeom>
            <a:noFill/>
            <a:ln/>
          </p:spPr>
          <p:txBody>
            <a:bodyPr wrap="square" lIns="0" tIns="0" rIns="0" bIns="0" rtlCol="0" anchor="ctr"/>
            <a:lstStyle/>
            <a:p>
              <a:pPr marL="0" indent="0">
                <a:buNone/>
              </a:pPr>
              <a:r>
                <a:rPr lang="en-US" sz="900" dirty="0">
                  <a:solidFill>
                    <a:srgbClr val="9AA0A8"/>
                  </a:solidFill>
                  <a:latin typeface="Calibri" pitchFamily="34" charset="0"/>
                  <a:ea typeface="Calibri" pitchFamily="34" charset="-122"/>
                  <a:cs typeface="Calibri" pitchFamily="34" charset="-120"/>
                </a:rPr>
                <a:t>SPCD 2026  ·  </a:t>
              </a:r>
              <a:r>
                <a:rPr lang="en-US" sz="900" dirty="0">
                  <a:solidFill>
                    <a:srgbClr val="9AA0A8"/>
                  </a:solidFill>
                  <a:latin typeface="Avenir Next LT Pro" pitchFamily="34" charset="0"/>
                  <a:ea typeface="Avenir Next LT Pro" pitchFamily="34" charset="-122"/>
                  <a:cs typeface="Avenir Next LT Pro" pitchFamily="34" charset="-120"/>
                </a:rPr>
                <a:t>HYPERBITS™</a:t>
              </a:r>
              <a:r>
                <a:rPr lang="en-US" sz="900" dirty="0">
                  <a:solidFill>
                    <a:srgbClr val="9AA0A8"/>
                  </a:solidFill>
                  <a:latin typeface="Calibri" pitchFamily="34" charset="0"/>
                  <a:ea typeface="Calibri" pitchFamily="34" charset="-122"/>
                  <a:cs typeface="Calibri" pitchFamily="34" charset="-120"/>
                </a:rPr>
                <a:t>  ·  Performance Interconnect SAS</a:t>
              </a:r>
              <a:endParaRPr lang="en-US" sz="900" dirty="0"/>
            </a:p>
          </p:txBody>
        </p:sp>
        <p:sp>
          <p:nvSpPr>
            <p:cNvPr id="5" name="Text 3"/>
            <p:cNvSpPr/>
            <p:nvPr/>
          </p:nvSpPr>
          <p:spPr>
            <a:xfrm>
              <a:off x="11155680" y="6446520"/>
              <a:ext cx="502920" cy="274320"/>
            </a:xfrm>
            <a:prstGeom prst="rect">
              <a:avLst/>
            </a:prstGeom>
            <a:noFill/>
            <a:ln/>
          </p:spPr>
          <p:txBody>
            <a:bodyPr wrap="square" lIns="0" tIns="0" rIns="0" bIns="0" rtlCol="0" anchor="ctr"/>
            <a:lstStyle/>
            <a:p>
              <a:pPr marL="0" indent="0" algn="r">
                <a:buNone/>
              </a:pPr>
              <a:r>
                <a:rPr lang="en-US" sz="900" dirty="0">
                  <a:solidFill>
                    <a:srgbClr val="9AA0A8"/>
                  </a:solidFill>
                  <a:latin typeface="Calibri" pitchFamily="34" charset="0"/>
                  <a:ea typeface="Calibri" pitchFamily="34" charset="-122"/>
                  <a:cs typeface="Calibri" pitchFamily="34" charset="-120"/>
                </a:rPr>
                <a:t>17</a:t>
              </a:r>
              <a:endParaRPr lang="en-US" sz="900" dirty="0"/>
            </a:p>
          </p:txBody>
        </p:sp>
        <p:sp>
          <p:nvSpPr>
            <p:cNvPr id="7" name="Text 4"/>
            <p:cNvSpPr/>
            <p:nvPr/>
          </p:nvSpPr>
          <p:spPr>
            <a:xfrm>
              <a:off x="548640" y="5852160"/>
              <a:ext cx="7863840" cy="274320"/>
            </a:xfrm>
            <a:prstGeom prst="rect">
              <a:avLst/>
            </a:prstGeom>
            <a:noFill/>
            <a:ln/>
          </p:spPr>
          <p:txBody>
            <a:bodyPr wrap="square" lIns="0" tIns="0" rIns="0" bIns="0" rtlCol="0" anchor="ctr"/>
            <a:lstStyle/>
            <a:p>
              <a:pPr marL="0" indent="0" algn="l">
                <a:buNone/>
              </a:pPr>
              <a:r>
                <a:rPr lang="en-US" sz="1000" dirty="0">
                  <a:solidFill>
                    <a:srgbClr val="5E636B"/>
                  </a:solidFill>
                  <a:latin typeface="Calibri" pitchFamily="34" charset="0"/>
                  <a:ea typeface="Calibri" pitchFamily="34" charset="-122"/>
                  <a:cs typeface="Calibri" pitchFamily="34" charset="-120"/>
                </a:rPr>
                <a:t>Measured values include the daughtercard and backplane breakout plus ≈2 mm of trace each side.</a:t>
              </a:r>
              <a:endParaRPr lang="en-US" sz="1000" dirty="0"/>
            </a:p>
          </p:txBody>
        </p:sp>
        <p:sp>
          <p:nvSpPr>
            <p:cNvPr id="8" name="Text 5"/>
            <p:cNvSpPr/>
            <p:nvPr/>
          </p:nvSpPr>
          <p:spPr>
            <a:xfrm>
              <a:off x="8778240" y="1554480"/>
              <a:ext cx="2926080" cy="731520"/>
            </a:xfrm>
            <a:prstGeom prst="rect">
              <a:avLst/>
            </a:prstGeom>
            <a:noFill/>
            <a:ln/>
          </p:spPr>
          <p:txBody>
            <a:bodyPr wrap="square" lIns="0" tIns="0" rIns="0" bIns="0" rtlCol="0" anchor="ctr"/>
            <a:lstStyle/>
            <a:p>
              <a:pPr marL="0" indent="0">
                <a:buNone/>
              </a:pPr>
              <a:r>
                <a:rPr lang="en-US" sz="4000" b="1" dirty="0">
                  <a:solidFill>
                    <a:srgbClr val="2F6B3A"/>
                  </a:solidFill>
                  <a:latin typeface="Avenir Next LT Pro" pitchFamily="34" charset="0"/>
                  <a:ea typeface="Avenir Next LT Pro" pitchFamily="34" charset="-122"/>
                  <a:cs typeface="Avenir Next LT Pro" pitchFamily="34" charset="-120"/>
                </a:rPr>
                <a:t>8 of 8</a:t>
              </a:r>
              <a:endParaRPr lang="en-US" sz="4000" dirty="0"/>
            </a:p>
          </p:txBody>
        </p:sp>
        <p:sp>
          <p:nvSpPr>
            <p:cNvPr id="9" name="Text 6"/>
            <p:cNvSpPr/>
            <p:nvPr/>
          </p:nvSpPr>
          <p:spPr>
            <a:xfrm>
              <a:off x="8778240" y="2286000"/>
              <a:ext cx="2926080" cy="914400"/>
            </a:xfrm>
            <a:prstGeom prst="rect">
              <a:avLst/>
            </a:prstGeom>
            <a:noFill/>
            <a:ln/>
          </p:spPr>
          <p:txBody>
            <a:bodyPr wrap="square" lIns="0" tIns="0" rIns="0" bIns="0" rtlCol="0" anchor="t"/>
            <a:lstStyle/>
            <a:p>
              <a:pPr marL="0" indent="0">
                <a:buNone/>
              </a:pPr>
              <a:r>
                <a:rPr lang="en-US" sz="1300" dirty="0">
                  <a:solidFill>
                    <a:srgbClr val="1C2026"/>
                  </a:solidFill>
                  <a:latin typeface="Calibri" pitchFamily="34" charset="0"/>
                  <a:ea typeface="Calibri" pitchFamily="34" charset="-122"/>
                  <a:cs typeface="Calibri" pitchFamily="34" charset="-120"/>
                </a:rPr>
                <a:t>loss and crosstalk checks met through the 12.5 Gb/s band, including all crosstalk checks at 25 Gb/s</a:t>
              </a:r>
              <a:endParaRPr lang="en-US" sz="1300" dirty="0"/>
            </a:p>
          </p:txBody>
        </p:sp>
        <p:sp>
          <p:nvSpPr>
            <p:cNvPr id="10" name="Text 7"/>
            <p:cNvSpPr/>
            <p:nvPr/>
          </p:nvSpPr>
          <p:spPr>
            <a:xfrm>
              <a:off x="8778240" y="3474720"/>
              <a:ext cx="2926080" cy="731520"/>
            </a:xfrm>
            <a:prstGeom prst="rect">
              <a:avLst/>
            </a:prstGeom>
            <a:noFill/>
            <a:ln/>
          </p:spPr>
          <p:txBody>
            <a:bodyPr wrap="square" lIns="0" tIns="0" rIns="0" bIns="0" rtlCol="0" anchor="ctr"/>
            <a:lstStyle/>
            <a:p>
              <a:pPr marL="0" indent="0">
                <a:buNone/>
              </a:pPr>
              <a:r>
                <a:rPr lang="en-US" sz="4000" b="1" dirty="0">
                  <a:solidFill>
                    <a:srgbClr val="8A5A12"/>
                  </a:solidFill>
                  <a:latin typeface="Avenir Next LT Pro" pitchFamily="34" charset="0"/>
                  <a:ea typeface="Avenir Next LT Pro" pitchFamily="34" charset="-122"/>
                  <a:cs typeface="Avenir Next LT Pro" pitchFamily="34" charset="-120"/>
                </a:rPr>
                <a:t>2</a:t>
              </a:r>
              <a:endParaRPr lang="en-US" sz="4000" dirty="0"/>
            </a:p>
          </p:txBody>
        </p:sp>
        <p:sp>
          <p:nvSpPr>
            <p:cNvPr id="11" name="Text 8"/>
            <p:cNvSpPr/>
            <p:nvPr/>
          </p:nvSpPr>
          <p:spPr>
            <a:xfrm>
              <a:off x="8778240" y="4206240"/>
              <a:ext cx="2926080" cy="1280160"/>
            </a:xfrm>
            <a:prstGeom prst="rect">
              <a:avLst/>
            </a:prstGeom>
            <a:noFill/>
            <a:ln/>
          </p:spPr>
          <p:txBody>
            <a:bodyPr wrap="square" lIns="0" tIns="0" rIns="0" bIns="0" rtlCol="0" anchor="t"/>
            <a:lstStyle/>
            <a:p>
              <a:pPr marL="0" indent="0">
                <a:buNone/>
              </a:pPr>
              <a:r>
                <a:rPr lang="en-US" sz="1300" dirty="0">
                  <a:solidFill>
                    <a:srgbClr val="1C2026"/>
                  </a:solidFill>
                  <a:latin typeface="Calibri" pitchFamily="34" charset="0"/>
                  <a:ea typeface="Calibri" pitchFamily="34" charset="-122"/>
                  <a:cs typeface="Calibri" pitchFamily="34" charset="-120"/>
                </a:rPr>
                <a:t>items addressed in the next build: 25 Gb/s insertion loss and impedance window, both traced to the pin/transition region (next slide)</a:t>
              </a:r>
              <a:endParaRPr lang="en-US" sz="1300" dirty="0"/>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7F5"/>
        </a:solid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B1F50192-029A-564A-6D0B-64EC8211484A}"/>
              </a:ext>
            </a:extLst>
          </p:cNvPr>
          <p:cNvGrpSpPr/>
          <p:nvPr/>
        </p:nvGrpSpPr>
        <p:grpSpPr>
          <a:xfrm>
            <a:off x="521208" y="292608"/>
            <a:ext cx="11164824" cy="6428232"/>
            <a:chOff x="521208" y="292608"/>
            <a:chExt cx="11164824" cy="6428232"/>
          </a:xfrm>
        </p:grpSpPr>
        <p:sp>
          <p:nvSpPr>
            <p:cNvPr id="2" name="Text 0"/>
            <p:cNvSpPr/>
            <p:nvPr/>
          </p:nvSpPr>
          <p:spPr>
            <a:xfrm>
              <a:off x="548640" y="292608"/>
              <a:ext cx="8229600" cy="274320"/>
            </a:xfrm>
            <a:prstGeom prst="rect">
              <a:avLst/>
            </a:prstGeom>
            <a:noFill/>
            <a:ln/>
          </p:spPr>
          <p:txBody>
            <a:bodyPr wrap="square" lIns="0" tIns="0" rIns="0" bIns="0" rtlCol="0" anchor="ctr"/>
            <a:lstStyle/>
            <a:p>
              <a:pPr marL="0" indent="0">
                <a:buNone/>
              </a:pPr>
              <a:r>
                <a:rPr lang="en-US" sz="1100" b="1" kern="0" spc="300" dirty="0">
                  <a:solidFill>
                    <a:srgbClr val="A3162B"/>
                  </a:solidFill>
                  <a:latin typeface="Calibri" pitchFamily="34" charset="0"/>
                  <a:ea typeface="Calibri" pitchFamily="34" charset="-122"/>
                  <a:cs typeface="Calibri" pitchFamily="34" charset="-120"/>
                </a:rPr>
                <a:t>VALIDATION · HIGH DATA RATE</a:t>
              </a:r>
              <a:endParaRPr lang="en-US" sz="1100" dirty="0"/>
            </a:p>
          </p:txBody>
        </p:sp>
        <p:sp>
          <p:nvSpPr>
            <p:cNvPr id="3" name="Text 1"/>
            <p:cNvSpPr/>
            <p:nvPr/>
          </p:nvSpPr>
          <p:spPr>
            <a:xfrm>
              <a:off x="548640" y="548640"/>
              <a:ext cx="11064240" cy="868680"/>
            </a:xfrm>
            <a:prstGeom prst="rect">
              <a:avLst/>
            </a:prstGeom>
            <a:noFill/>
            <a:ln/>
          </p:spPr>
          <p:txBody>
            <a:bodyPr wrap="square" lIns="0" tIns="0" rIns="0" bIns="0" rtlCol="0" anchor="t">
              <a:normAutofit/>
            </a:bodyPr>
            <a:lstStyle/>
            <a:p>
              <a:pPr marL="0" indent="0">
                <a:buNone/>
              </a:pPr>
              <a:r>
                <a:rPr lang="en-US" sz="2600" b="1" dirty="0">
                  <a:solidFill>
                    <a:srgbClr val="1C2026"/>
                  </a:solidFill>
                  <a:latin typeface="Avenir Next LT Pro" pitchFamily="34" charset="0"/>
                  <a:ea typeface="Avenir Next LT Pro" pitchFamily="34" charset="-122"/>
                  <a:cs typeface="Avenir Next LT Pro" pitchFamily="34" charset="-120"/>
                </a:rPr>
                <a:t>Remaining margin sits in the pin/transition region and internal PCB, not in the S‑FECT™ termination</a:t>
              </a:r>
              <a:endParaRPr lang="en-US" sz="2600" dirty="0"/>
            </a:p>
          </p:txBody>
        </p:sp>
        <p:sp>
          <p:nvSpPr>
            <p:cNvPr id="4" name="Text 2"/>
            <p:cNvSpPr/>
            <p:nvPr/>
          </p:nvSpPr>
          <p:spPr>
            <a:xfrm>
              <a:off x="548640" y="6446520"/>
              <a:ext cx="8229600" cy="274320"/>
            </a:xfrm>
            <a:prstGeom prst="rect">
              <a:avLst/>
            </a:prstGeom>
            <a:noFill/>
            <a:ln/>
          </p:spPr>
          <p:txBody>
            <a:bodyPr wrap="square" lIns="0" tIns="0" rIns="0" bIns="0" rtlCol="0" anchor="ctr"/>
            <a:lstStyle/>
            <a:p>
              <a:pPr marL="0" indent="0">
                <a:buNone/>
              </a:pPr>
              <a:r>
                <a:rPr lang="en-US" sz="900" dirty="0">
                  <a:solidFill>
                    <a:srgbClr val="9AA0A8"/>
                  </a:solidFill>
                  <a:latin typeface="Calibri" pitchFamily="34" charset="0"/>
                  <a:ea typeface="Calibri" pitchFamily="34" charset="-122"/>
                  <a:cs typeface="Calibri" pitchFamily="34" charset="-120"/>
                </a:rPr>
                <a:t>SPCD 2026  ·  </a:t>
              </a:r>
              <a:r>
                <a:rPr lang="en-US" sz="900" dirty="0">
                  <a:solidFill>
                    <a:srgbClr val="9AA0A8"/>
                  </a:solidFill>
                  <a:latin typeface="Avenir Next LT Pro" pitchFamily="34" charset="0"/>
                  <a:ea typeface="Avenir Next LT Pro" pitchFamily="34" charset="-122"/>
                  <a:cs typeface="Avenir Next LT Pro" pitchFamily="34" charset="-120"/>
                </a:rPr>
                <a:t>HYPERBITS™</a:t>
              </a:r>
              <a:r>
                <a:rPr lang="en-US" sz="900" dirty="0">
                  <a:solidFill>
                    <a:srgbClr val="9AA0A8"/>
                  </a:solidFill>
                  <a:latin typeface="Calibri" pitchFamily="34" charset="0"/>
                  <a:ea typeface="Calibri" pitchFamily="34" charset="-122"/>
                  <a:cs typeface="Calibri" pitchFamily="34" charset="-120"/>
                </a:rPr>
                <a:t>  ·  Performance Interconnect SAS</a:t>
              </a:r>
              <a:endParaRPr lang="en-US" sz="900" dirty="0"/>
            </a:p>
          </p:txBody>
        </p:sp>
        <p:sp>
          <p:nvSpPr>
            <p:cNvPr id="5" name="Text 3"/>
            <p:cNvSpPr/>
            <p:nvPr/>
          </p:nvSpPr>
          <p:spPr>
            <a:xfrm>
              <a:off x="11155680" y="6446520"/>
              <a:ext cx="502920" cy="274320"/>
            </a:xfrm>
            <a:prstGeom prst="rect">
              <a:avLst/>
            </a:prstGeom>
            <a:noFill/>
            <a:ln/>
          </p:spPr>
          <p:txBody>
            <a:bodyPr wrap="square" lIns="0" tIns="0" rIns="0" bIns="0" rtlCol="0" anchor="ctr"/>
            <a:lstStyle/>
            <a:p>
              <a:pPr marL="0" indent="0" algn="r">
                <a:buNone/>
              </a:pPr>
              <a:r>
                <a:rPr lang="en-US" sz="900" dirty="0">
                  <a:solidFill>
                    <a:srgbClr val="9AA0A8"/>
                  </a:solidFill>
                  <a:latin typeface="Calibri" pitchFamily="34" charset="0"/>
                  <a:ea typeface="Calibri" pitchFamily="34" charset="-122"/>
                  <a:cs typeface="Calibri" pitchFamily="34" charset="-120"/>
                </a:rPr>
                <a:t>18</a:t>
              </a:r>
              <a:endParaRPr lang="en-US" sz="900" dirty="0"/>
            </a:p>
          </p:txBody>
        </p:sp>
        <p:sp>
          <p:nvSpPr>
            <p:cNvPr id="6" name="Shape 4"/>
            <p:cNvSpPr/>
            <p:nvPr/>
          </p:nvSpPr>
          <p:spPr>
            <a:xfrm>
              <a:off x="521208" y="1527048"/>
              <a:ext cx="7370064" cy="2783294"/>
            </a:xfrm>
            <a:prstGeom prst="rect">
              <a:avLst/>
            </a:prstGeom>
            <a:solidFill>
              <a:srgbClr val="FFFFFF"/>
            </a:solidFill>
            <a:ln w="9525">
              <a:solidFill>
                <a:srgbClr val="D9D7D2"/>
              </a:solidFill>
              <a:prstDash val="solid"/>
            </a:ln>
          </p:spPr>
          <p:txBody>
            <a:bodyPr/>
            <a:lstStyle/>
            <a:p>
              <a:endParaRPr lang="en-CA"/>
            </a:p>
          </p:txBody>
        </p:sp>
        <p:pic>
          <p:nvPicPr>
            <p:cNvPr id="7" name="Image 0" descr="img/tdr32.png"/>
            <p:cNvPicPr>
              <a:picLocks noChangeAspect="1"/>
            </p:cNvPicPr>
            <p:nvPr/>
          </p:nvPicPr>
          <p:blipFill>
            <a:blip r:embed="rId3"/>
            <a:stretch>
              <a:fillRect/>
            </a:stretch>
          </p:blipFill>
          <p:spPr>
            <a:xfrm>
              <a:off x="548640" y="1554480"/>
              <a:ext cx="7315200" cy="2728430"/>
            </a:xfrm>
            <a:prstGeom prst="rect">
              <a:avLst/>
            </a:prstGeom>
          </p:spPr>
        </p:pic>
        <p:sp>
          <p:nvSpPr>
            <p:cNvPr id="8" name="Text 5"/>
            <p:cNvSpPr/>
            <p:nvPr/>
          </p:nvSpPr>
          <p:spPr>
            <a:xfrm>
              <a:off x="548640" y="4343400"/>
              <a:ext cx="7315200" cy="274320"/>
            </a:xfrm>
            <a:prstGeom prst="rect">
              <a:avLst/>
            </a:prstGeom>
            <a:noFill/>
            <a:ln/>
          </p:spPr>
          <p:txBody>
            <a:bodyPr wrap="square" lIns="0" tIns="0" rIns="0" bIns="0" rtlCol="0" anchor="ctr"/>
            <a:lstStyle/>
            <a:p>
              <a:pPr marL="0" indent="0" algn="l">
                <a:buNone/>
              </a:pPr>
              <a:r>
                <a:rPr lang="en-US" sz="1000" dirty="0">
                  <a:solidFill>
                    <a:srgbClr val="5E636B"/>
                  </a:solidFill>
                  <a:latin typeface="Calibri" pitchFamily="34" charset="0"/>
                  <a:ea typeface="Calibri" pitchFamily="34" charset="-122"/>
                  <a:cs typeface="Calibri" pitchFamily="34" charset="-120"/>
                </a:rPr>
                <a:t>TDR, 32 ps rise time: five HYPERBITS™ samples and AirMax (blue)</a:t>
              </a:r>
              <a:endParaRPr lang="en-US" sz="1000" dirty="0"/>
            </a:p>
          </p:txBody>
        </p:sp>
        <p:sp>
          <p:nvSpPr>
            <p:cNvPr id="9" name="Text 6"/>
            <p:cNvSpPr/>
            <p:nvPr/>
          </p:nvSpPr>
          <p:spPr>
            <a:xfrm>
              <a:off x="548640" y="4709160"/>
              <a:ext cx="7315200" cy="365760"/>
            </a:xfrm>
            <a:prstGeom prst="rect">
              <a:avLst/>
            </a:prstGeom>
            <a:noFill/>
            <a:ln/>
          </p:spPr>
          <p:txBody>
            <a:bodyPr wrap="square" lIns="0" tIns="0" rIns="0" bIns="0" rtlCol="0" anchor="ctr"/>
            <a:lstStyle/>
            <a:p>
              <a:pPr marL="0" indent="0">
                <a:buNone/>
              </a:pPr>
              <a:r>
                <a:rPr lang="en-US" sz="1500" b="1" dirty="0">
                  <a:solidFill>
                    <a:srgbClr val="1C2026"/>
                  </a:solidFill>
                  <a:latin typeface="Avenir Next LT Pro" pitchFamily="34" charset="0"/>
                  <a:ea typeface="Avenir Next LT Pro" pitchFamily="34" charset="-122"/>
                  <a:cs typeface="Avenir Next LT Pro" pitchFamily="34" charset="-120"/>
                </a:rPr>
                <a:t>Next-build changes</a:t>
              </a:r>
              <a:endParaRPr lang="en-US" sz="1500" dirty="0"/>
            </a:p>
          </p:txBody>
        </p:sp>
        <p:sp>
          <p:nvSpPr>
            <p:cNvPr id="10" name="Text 7"/>
            <p:cNvSpPr/>
            <p:nvPr/>
          </p:nvSpPr>
          <p:spPr>
            <a:xfrm>
              <a:off x="548640" y="5120640"/>
              <a:ext cx="7315200" cy="1280160"/>
            </a:xfrm>
            <a:prstGeom prst="rect">
              <a:avLst/>
            </a:prstGeom>
            <a:noFill/>
            <a:ln/>
          </p:spPr>
          <p:txBody>
            <a:bodyPr wrap="square" lIns="0" tIns="0" rIns="0" bIns="0" rtlCol="0" anchor="t"/>
            <a:lstStyle/>
            <a:p>
              <a:pPr marL="203200" indent="-203200">
                <a:spcAft>
                  <a:spcPts val="600"/>
                </a:spcAft>
                <a:buSzPct val="100000"/>
                <a:buChar char="•"/>
              </a:pPr>
              <a:r>
                <a:rPr lang="en-US" sz="1300" dirty="0">
                  <a:solidFill>
                    <a:srgbClr val="1C2026"/>
                  </a:solidFill>
                  <a:latin typeface="Calibri" pitchFamily="34" charset="0"/>
                  <a:ea typeface="Calibri" pitchFamily="34" charset="-122"/>
                  <a:cs typeface="Calibri" pitchFamily="34" charset="-120"/>
                </a:rPr>
                <a:t>Connector PCB traces to 103 Ω ±5% to match the transition area</a:t>
              </a:r>
              <a:endParaRPr lang="en-US" sz="1300" dirty="0"/>
            </a:p>
            <a:p>
              <a:pPr marL="203200" indent="-203200">
                <a:spcAft>
                  <a:spcPts val="600"/>
                </a:spcAft>
                <a:buSzPct val="100000"/>
                <a:buChar char="•"/>
              </a:pPr>
              <a:r>
                <a:rPr lang="en-US" sz="1300" dirty="0">
                  <a:solidFill>
                    <a:srgbClr val="1C2026"/>
                  </a:solidFill>
                  <a:latin typeface="Calibri" pitchFamily="34" charset="0"/>
                  <a:ea typeface="Calibri" pitchFamily="34" charset="-122"/>
                  <a:cs typeface="Calibri" pitchFamily="34" charset="-120"/>
                </a:rPr>
                <a:t>Higher-Dk alignment / transition plate; thicker pins in the transition</a:t>
              </a:r>
              <a:endParaRPr lang="en-US" sz="1300" dirty="0"/>
            </a:p>
            <a:p>
              <a:pPr marL="203200" indent="-203200">
                <a:spcAft>
                  <a:spcPts val="600"/>
                </a:spcAft>
                <a:buSzPct val="100000"/>
                <a:buChar char="•"/>
              </a:pPr>
              <a:r>
                <a:rPr lang="en-US" sz="1300" dirty="0">
                  <a:solidFill>
                    <a:srgbClr val="1C2026"/>
                  </a:solidFill>
                  <a:latin typeface="Calibri" pitchFamily="34" charset="0"/>
                  <a:ea typeface="Calibri" pitchFamily="34" charset="-122"/>
                  <a:cs typeface="Calibri" pitchFamily="34" charset="-120"/>
                </a:rPr>
                <a:t>Larger anti-pads on the test-card connector vias</a:t>
              </a:r>
              <a:endParaRPr lang="en-US" sz="1300" dirty="0"/>
            </a:p>
          </p:txBody>
        </p:sp>
        <p:sp>
          <p:nvSpPr>
            <p:cNvPr id="11" name="Shape 8"/>
            <p:cNvSpPr/>
            <p:nvPr/>
          </p:nvSpPr>
          <p:spPr>
            <a:xfrm>
              <a:off x="8110728" y="1528477"/>
              <a:ext cx="3575304" cy="1926527"/>
            </a:xfrm>
            <a:prstGeom prst="rect">
              <a:avLst/>
            </a:prstGeom>
            <a:solidFill>
              <a:srgbClr val="FFFFFF"/>
            </a:solidFill>
            <a:ln w="9525">
              <a:solidFill>
                <a:srgbClr val="D9D7D2"/>
              </a:solidFill>
              <a:prstDash val="solid"/>
            </a:ln>
          </p:spPr>
          <p:txBody>
            <a:bodyPr/>
            <a:lstStyle/>
            <a:p>
              <a:endParaRPr lang="en-CA"/>
            </a:p>
          </p:txBody>
        </p:sp>
        <p:pic>
          <p:nvPicPr>
            <p:cNvPr id="12" name="Image 1" descr="img/sim_il.png"/>
            <p:cNvPicPr>
              <a:picLocks noChangeAspect="1"/>
            </p:cNvPicPr>
            <p:nvPr/>
          </p:nvPicPr>
          <p:blipFill>
            <a:blip r:embed="rId4"/>
            <a:stretch>
              <a:fillRect/>
            </a:stretch>
          </p:blipFill>
          <p:spPr>
            <a:xfrm>
              <a:off x="8138160" y="1555909"/>
              <a:ext cx="3520440" cy="1871663"/>
            </a:xfrm>
            <a:prstGeom prst="rect">
              <a:avLst/>
            </a:prstGeom>
          </p:spPr>
        </p:pic>
        <p:sp>
          <p:nvSpPr>
            <p:cNvPr id="13" name="Text 9"/>
            <p:cNvSpPr/>
            <p:nvPr/>
          </p:nvSpPr>
          <p:spPr>
            <a:xfrm>
              <a:off x="8138160" y="3493008"/>
              <a:ext cx="3520440" cy="274320"/>
            </a:xfrm>
            <a:prstGeom prst="rect">
              <a:avLst/>
            </a:prstGeom>
            <a:noFill/>
            <a:ln/>
          </p:spPr>
          <p:txBody>
            <a:bodyPr wrap="square" lIns="0" tIns="0" rIns="0" bIns="0" rtlCol="0" anchor="ctr"/>
            <a:lstStyle/>
            <a:p>
              <a:pPr marL="0" indent="0" algn="l">
                <a:buNone/>
              </a:pPr>
              <a:r>
                <a:rPr lang="en-US" sz="1000" dirty="0">
                  <a:solidFill>
                    <a:srgbClr val="5E636B"/>
                  </a:solidFill>
                  <a:latin typeface="Calibri" pitchFamily="34" charset="0"/>
                  <a:ea typeface="Calibri" pitchFamily="34" charset="-122"/>
                  <a:cs typeface="Calibri" pitchFamily="34" charset="-120"/>
                </a:rPr>
                <a:t>Simulated IL: original, AirMax reference, improved (estimate)</a:t>
              </a:r>
              <a:endParaRPr lang="en-US" sz="1000" dirty="0"/>
            </a:p>
          </p:txBody>
        </p:sp>
        <p:sp>
          <p:nvSpPr>
            <p:cNvPr id="14" name="Text 10"/>
            <p:cNvSpPr/>
            <p:nvPr/>
          </p:nvSpPr>
          <p:spPr>
            <a:xfrm>
              <a:off x="8138160" y="3931920"/>
              <a:ext cx="3520440" cy="2468880"/>
            </a:xfrm>
            <a:prstGeom prst="rect">
              <a:avLst/>
            </a:prstGeom>
            <a:noFill/>
            <a:ln/>
          </p:spPr>
          <p:txBody>
            <a:bodyPr wrap="square" lIns="0" tIns="0" rIns="0" bIns="0" rtlCol="0" anchor="t"/>
            <a:lstStyle/>
            <a:p>
              <a:pPr marL="203200" indent="-203200">
                <a:spcAft>
                  <a:spcPts val="600"/>
                </a:spcAft>
                <a:buSzPct val="100000"/>
                <a:buChar char="•"/>
              </a:pPr>
              <a:r>
                <a:rPr lang="en-US" sz="1200" dirty="0">
                  <a:solidFill>
                    <a:srgbClr val="1C2026"/>
                  </a:solidFill>
                  <a:latin typeface="Calibri" pitchFamily="34" charset="0"/>
                  <a:ea typeface="Calibri" pitchFamily="34" charset="-122"/>
                  <a:cs typeface="Calibri" pitchFamily="34" charset="-120"/>
                </a:rPr>
                <a:t>Good impedance in daughtercard inner layer and connector vias</a:t>
              </a:r>
              <a:endParaRPr lang="en-US" sz="1200" dirty="0"/>
            </a:p>
            <a:p>
              <a:pPr marL="203200" indent="-203200">
                <a:spcAft>
                  <a:spcPts val="600"/>
                </a:spcAft>
                <a:buSzPct val="100000"/>
                <a:buChar char="•"/>
              </a:pPr>
              <a:r>
                <a:rPr lang="en-US" sz="1200" dirty="0">
                  <a:solidFill>
                    <a:srgbClr val="1C2026"/>
                  </a:solidFill>
                  <a:latin typeface="Calibri" pitchFamily="34" charset="0"/>
                  <a:ea typeface="Calibri" pitchFamily="34" charset="-122"/>
                  <a:cs typeface="Calibri" pitchFamily="34" charset="-120"/>
                </a:rPr>
                <a:t>Bump at the pin/transition plate, slightly low Z in connector PCB</a:t>
              </a:r>
              <a:endParaRPr lang="en-US" sz="1200" dirty="0"/>
            </a:p>
            <a:p>
              <a:pPr marL="203200" indent="-203200">
                <a:spcAft>
                  <a:spcPts val="600"/>
                </a:spcAft>
                <a:buSzPct val="100000"/>
                <a:buChar char="•"/>
              </a:pPr>
              <a:r>
                <a:rPr lang="en-US" sz="1200" dirty="0">
                  <a:solidFill>
                    <a:srgbClr val="1C2026"/>
                  </a:solidFill>
                  <a:latin typeface="Calibri" pitchFamily="34" charset="0"/>
                  <a:ea typeface="Calibri" pitchFamily="34" charset="-122"/>
                  <a:cs typeface="Calibri" pitchFamily="34" charset="-120"/>
                </a:rPr>
                <a:t>AirMax: slightly better IL/RL above ≈16 Gb/s; difference small</a:t>
              </a:r>
              <a:endParaRPr lang="en-US" sz="1200" dirty="0"/>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5181D"/>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B15D55E0-75B5-DA3E-E3ED-2F7DE62DE8A9}"/>
              </a:ext>
            </a:extLst>
          </p:cNvPr>
          <p:cNvGrpSpPr/>
          <p:nvPr/>
        </p:nvGrpSpPr>
        <p:grpSpPr>
          <a:xfrm>
            <a:off x="640080" y="1371600"/>
            <a:ext cx="11018520" cy="5349240"/>
            <a:chOff x="640080" y="1371600"/>
            <a:chExt cx="11018520" cy="5349240"/>
          </a:xfrm>
        </p:grpSpPr>
        <p:sp>
          <p:nvSpPr>
            <p:cNvPr id="2" name="Text 0"/>
            <p:cNvSpPr/>
            <p:nvPr/>
          </p:nvSpPr>
          <p:spPr>
            <a:xfrm>
              <a:off x="640080" y="1371600"/>
              <a:ext cx="9144000" cy="320040"/>
            </a:xfrm>
            <a:prstGeom prst="rect">
              <a:avLst/>
            </a:prstGeom>
            <a:noFill/>
            <a:ln/>
          </p:spPr>
          <p:txBody>
            <a:bodyPr wrap="square" lIns="0" tIns="0" rIns="0" bIns="0" rtlCol="0" anchor="ctr"/>
            <a:lstStyle/>
            <a:p>
              <a:pPr marL="0" indent="0">
                <a:buNone/>
              </a:pPr>
              <a:r>
                <a:rPr lang="en-US" sz="1200" b="1" kern="0" spc="300" dirty="0">
                  <a:solidFill>
                    <a:srgbClr val="AFC0FF"/>
                  </a:solidFill>
                  <a:latin typeface="Calibri" pitchFamily="34" charset="0"/>
                  <a:ea typeface="Calibri" pitchFamily="34" charset="-122"/>
                  <a:cs typeface="Calibri" pitchFamily="34" charset="-120"/>
                </a:rPr>
                <a:t>INDEPENDENT VERIFICATION</a:t>
              </a:r>
              <a:endParaRPr lang="en-US" sz="1200" dirty="0"/>
            </a:p>
          </p:txBody>
        </p:sp>
        <p:sp>
          <p:nvSpPr>
            <p:cNvPr id="3" name="Text 1"/>
            <p:cNvSpPr/>
            <p:nvPr/>
          </p:nvSpPr>
          <p:spPr>
            <a:xfrm>
              <a:off x="640080" y="1828800"/>
              <a:ext cx="10058400" cy="914400"/>
            </a:xfrm>
            <a:prstGeom prst="rect">
              <a:avLst/>
            </a:prstGeom>
            <a:noFill/>
            <a:ln/>
          </p:spPr>
          <p:txBody>
            <a:bodyPr wrap="square" lIns="0" tIns="0" rIns="0" bIns="0" rtlCol="0" anchor="ctr"/>
            <a:lstStyle/>
            <a:p>
              <a:pPr marL="0" indent="0">
                <a:buNone/>
              </a:pPr>
              <a:r>
                <a:rPr lang="en-US" sz="4000" b="1" dirty="0">
                  <a:solidFill>
                    <a:srgbClr val="FFFFFF"/>
                  </a:solidFill>
                  <a:latin typeface="Avenir Next LT Pro" pitchFamily="34" charset="0"/>
                  <a:ea typeface="Avenir Next LT Pro" pitchFamily="34" charset="-122"/>
                  <a:cs typeface="Avenir Next LT Pro" pitchFamily="34" charset="-120"/>
                </a:rPr>
                <a:t>Alter Technology France summary</a:t>
              </a:r>
              <a:endParaRPr lang="en-US" sz="4000" dirty="0"/>
            </a:p>
          </p:txBody>
        </p:sp>
        <p:sp>
          <p:nvSpPr>
            <p:cNvPr id="4" name="Text 2"/>
            <p:cNvSpPr/>
            <p:nvPr/>
          </p:nvSpPr>
          <p:spPr>
            <a:xfrm>
              <a:off x="640080" y="2880360"/>
              <a:ext cx="10058400" cy="457200"/>
            </a:xfrm>
            <a:prstGeom prst="rect">
              <a:avLst/>
            </a:prstGeom>
            <a:noFill/>
            <a:ln/>
          </p:spPr>
          <p:txBody>
            <a:bodyPr wrap="square" lIns="0" tIns="0" rIns="0" bIns="0" rtlCol="0" anchor="ctr"/>
            <a:lstStyle/>
            <a:p>
              <a:pPr marL="0" indent="0">
                <a:buNone/>
              </a:pPr>
              <a:r>
                <a:rPr lang="en-US" sz="2000" dirty="0">
                  <a:solidFill>
                    <a:srgbClr val="E6E8EB"/>
                  </a:solidFill>
                  <a:latin typeface="Avenir Next LT Pro" pitchFamily="34" charset="0"/>
                  <a:ea typeface="Avenir Next LT Pro" pitchFamily="34" charset="-122"/>
                  <a:cs typeface="Avenir Next LT Pro" pitchFamily="34" charset="-120"/>
                </a:rPr>
                <a:t>Olivier Perrotin, Alter Technology France</a:t>
              </a:r>
              <a:endParaRPr lang="en-US" sz="2000" dirty="0"/>
            </a:p>
          </p:txBody>
        </p:sp>
        <p:sp>
          <p:nvSpPr>
            <p:cNvPr id="5" name="Text 3"/>
            <p:cNvSpPr/>
            <p:nvPr/>
          </p:nvSpPr>
          <p:spPr>
            <a:xfrm>
              <a:off x="640080" y="3429000"/>
              <a:ext cx="10058400" cy="365760"/>
            </a:xfrm>
            <a:prstGeom prst="rect">
              <a:avLst/>
            </a:prstGeom>
            <a:noFill/>
            <a:ln/>
          </p:spPr>
          <p:txBody>
            <a:bodyPr wrap="square" lIns="0" tIns="0" rIns="0" bIns="0" rtlCol="0" anchor="ctr"/>
            <a:lstStyle/>
            <a:p>
              <a:pPr marL="0" indent="0">
                <a:buNone/>
              </a:pPr>
              <a:r>
                <a:rPr lang="en-US" sz="1400" dirty="0">
                  <a:solidFill>
                    <a:srgbClr val="B8BEC6"/>
                  </a:solidFill>
                  <a:latin typeface="Calibri" pitchFamily="34" charset="0"/>
                  <a:ea typeface="Calibri" pitchFamily="34" charset="-122"/>
                  <a:cs typeface="Calibri" pitchFamily="34" charset="-120"/>
                </a:rPr>
                <a:t>From the ARTES AT 5C.461 Test Readiness Review, 19 September 2026</a:t>
              </a:r>
              <a:endParaRPr lang="en-US" sz="1400" dirty="0"/>
            </a:p>
          </p:txBody>
        </p:sp>
        <p:sp>
          <p:nvSpPr>
            <p:cNvPr id="6" name="Shape 4"/>
            <p:cNvSpPr/>
            <p:nvPr/>
          </p:nvSpPr>
          <p:spPr>
            <a:xfrm>
              <a:off x="640080" y="4754880"/>
              <a:ext cx="2377440" cy="914400"/>
            </a:xfrm>
            <a:prstGeom prst="rect">
              <a:avLst/>
            </a:prstGeom>
            <a:solidFill>
              <a:srgbClr val="FFFFFF"/>
            </a:solidFill>
            <a:ln w="12700">
              <a:solidFill>
                <a:srgbClr val="FFFFFF"/>
              </a:solidFill>
              <a:prstDash val="solid"/>
            </a:ln>
          </p:spPr>
          <p:txBody>
            <a:bodyPr/>
            <a:lstStyle/>
            <a:p>
              <a:endParaRPr lang="en-CA"/>
            </a:p>
          </p:txBody>
        </p:sp>
        <p:pic>
          <p:nvPicPr>
            <p:cNvPr id="7" name="Image 0" descr="img/logo_alter.png"/>
            <p:cNvPicPr>
              <a:picLocks noChangeAspect="1"/>
            </p:cNvPicPr>
            <p:nvPr/>
          </p:nvPicPr>
          <p:blipFill>
            <a:blip r:embed="rId3"/>
            <a:stretch>
              <a:fillRect/>
            </a:stretch>
          </p:blipFill>
          <p:spPr>
            <a:xfrm>
              <a:off x="861646" y="4846320"/>
              <a:ext cx="1934308" cy="731520"/>
            </a:xfrm>
            <a:prstGeom prst="rect">
              <a:avLst/>
            </a:prstGeom>
          </p:spPr>
        </p:pic>
        <p:sp>
          <p:nvSpPr>
            <p:cNvPr id="8" name="Text 5"/>
            <p:cNvSpPr/>
            <p:nvPr/>
          </p:nvSpPr>
          <p:spPr>
            <a:xfrm>
              <a:off x="11155680" y="6446520"/>
              <a:ext cx="502920" cy="274320"/>
            </a:xfrm>
            <a:prstGeom prst="rect">
              <a:avLst/>
            </a:prstGeom>
            <a:noFill/>
            <a:ln/>
          </p:spPr>
          <p:txBody>
            <a:bodyPr wrap="square" lIns="0" tIns="0" rIns="0" bIns="0" rtlCol="0" anchor="ctr"/>
            <a:lstStyle/>
            <a:p>
              <a:pPr marL="0" indent="0" algn="r">
                <a:buNone/>
              </a:pPr>
              <a:r>
                <a:rPr lang="en-US" sz="900" dirty="0">
                  <a:solidFill>
                    <a:srgbClr val="8A9099"/>
                  </a:solidFill>
                  <a:latin typeface="Calibri" pitchFamily="34" charset="0"/>
                  <a:ea typeface="Calibri" pitchFamily="34" charset="-122"/>
                  <a:cs typeface="Calibri" pitchFamily="34" charset="-120"/>
                </a:rPr>
                <a:t>19</a:t>
              </a:r>
              <a:endParaRPr lang="en-US" sz="900" dirty="0"/>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7F5"/>
        </a:solidFill>
        <a:effectLst/>
      </p:bgPr>
    </p:bg>
    <p:spTree>
      <p:nvGrpSpPr>
        <p:cNvPr id="1" name=""/>
        <p:cNvGrpSpPr/>
        <p:nvPr/>
      </p:nvGrpSpPr>
      <p:grpSpPr>
        <a:xfrm>
          <a:off x="0" y="0"/>
          <a:ext cx="0" cy="0"/>
          <a:chOff x="0" y="0"/>
          <a:chExt cx="0" cy="0"/>
        </a:xfrm>
      </p:grpSpPr>
      <p:graphicFrame>
        <p:nvGraphicFramePr>
          <p:cNvPr id="21" name="Table 0"/>
          <p:cNvGraphicFramePr>
            <a:graphicFrameLocks noGrp="1"/>
          </p:cNvGraphicFramePr>
          <p:nvPr>
            <p:extLst>
              <p:ext uri="{D42A27DB-BD31-4B8C-83A1-F6EECF244321}">
                <p14:modId xmlns:p14="http://schemas.microsoft.com/office/powerpoint/2010/main" val="1741199173"/>
              </p:ext>
            </p:extLst>
          </p:nvPr>
        </p:nvGraphicFramePr>
        <p:xfrm>
          <a:off x="548640" y="1600200"/>
          <a:ext cx="7589520" cy="3401568"/>
        </p:xfrm>
        <a:graphic>
          <a:graphicData uri="http://schemas.openxmlformats.org/drawingml/2006/table">
            <a:tbl>
              <a:tblPr/>
              <a:tblGrid>
                <a:gridCol w="5760720">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tblGrid>
              <a:tr h="566928">
                <a:tc>
                  <a:txBody>
                    <a:bodyPr/>
                    <a:lstStyle/>
                    <a:p>
                      <a:pPr marL="0" indent="0">
                        <a:buNone/>
                      </a:pPr>
                      <a:r>
                        <a:rPr lang="en-US" sz="1300" b="1" dirty="0">
                          <a:solidFill>
                            <a:srgbClr val="FFFFFF"/>
                          </a:solidFill>
                          <a:latin typeface="Calibri" pitchFamily="34" charset="0"/>
                          <a:ea typeface="Calibri" pitchFamily="34" charset="-122"/>
                          <a:cs typeface="Calibri" pitchFamily="34" charset="-120"/>
                        </a:rPr>
                        <a:t>Test sequence (TN4 chapter)</a:t>
                      </a:r>
                      <a:endParaRPr lang="en-US" sz="1300" dirty="0">
                        <a:latin typeface="Calibri" charset="0"/>
                        <a:ea typeface="Calibri" charset="0"/>
                        <a:cs typeface="Calibri" charset="0"/>
                      </a:endParaRPr>
                    </a:p>
                  </a:txBody>
                  <a:tcPr marL="109728" marR="109728"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1432C8"/>
                    </a:solidFill>
                  </a:tcPr>
                </a:tc>
                <a:tc>
                  <a:txBody>
                    <a:bodyPr/>
                    <a:lstStyle/>
                    <a:p>
                      <a:pPr marL="0" indent="0">
                        <a:buNone/>
                      </a:pPr>
                      <a:r>
                        <a:rPr lang="en-US" sz="1300" b="1" dirty="0">
                          <a:solidFill>
                            <a:srgbClr val="FFFFFF"/>
                          </a:solidFill>
                          <a:latin typeface="Calibri" pitchFamily="34" charset="0"/>
                          <a:ea typeface="Calibri" pitchFamily="34" charset="-122"/>
                          <a:cs typeface="Calibri" pitchFamily="34" charset="-120"/>
                        </a:rPr>
                        <a:t>Parts</a:t>
                      </a:r>
                      <a:endParaRPr lang="en-US" sz="1300" dirty="0">
                        <a:latin typeface="Calibri" charset="0"/>
                        <a:ea typeface="Calibri" charset="0"/>
                        <a:cs typeface="Calibri" charset="0"/>
                      </a:endParaRPr>
                    </a:p>
                  </a:txBody>
                  <a:tcPr marL="109728" marR="109728"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1432C8"/>
                    </a:solidFill>
                  </a:tcPr>
                </a:tc>
                <a:extLst>
                  <a:ext uri="{0D108BD9-81ED-4DB2-BD59-A6C34878D82A}">
                    <a16:rowId xmlns:a16="http://schemas.microsoft.com/office/drawing/2014/main" val="10000"/>
                  </a:ext>
                </a:extLst>
              </a:tr>
              <a:tr h="566928">
                <a:tc>
                  <a:txBody>
                    <a:bodyPr/>
                    <a:lstStyle/>
                    <a:p>
                      <a:pPr marL="0" indent="0">
                        <a:buNone/>
                      </a:pPr>
                      <a:r>
                        <a:rPr lang="en-US" sz="1300" dirty="0">
                          <a:solidFill>
                            <a:srgbClr val="1C2026"/>
                          </a:solidFill>
                          <a:latin typeface="Calibri" pitchFamily="34" charset="0"/>
                          <a:ea typeface="Calibri" pitchFamily="34" charset="-122"/>
                          <a:cs typeface="Calibri" pitchFamily="34" charset="-120"/>
                        </a:rPr>
                        <a:t>Vibration → Shock → Temperature cycling </a:t>
                      </a:r>
                      <a:r>
                        <a:rPr lang="en-US" sz="1300" dirty="0">
                          <a:solidFill>
                            <a:srgbClr val="1C2026"/>
                          </a:solidFill>
                          <a:latin typeface="Calibri" pitchFamily="34" charset="0"/>
                          <a:ea typeface="Calibri" pitchFamily="34" charset="-122"/>
                          <a:cs typeface="Calibri" pitchFamily="34" charset="-120"/>
                          <a:sym typeface="Wingdings" panose="05000000000000000000" pitchFamily="2" charset="2"/>
                        </a:rPr>
                        <a:t> </a:t>
                      </a:r>
                      <a:r>
                        <a:rPr lang="en-US" sz="1300" dirty="0">
                          <a:solidFill>
                            <a:srgbClr val="1C2026"/>
                          </a:solidFill>
                          <a:latin typeface="Calibri" pitchFamily="34" charset="0"/>
                          <a:ea typeface="Calibri" pitchFamily="34" charset="-122"/>
                          <a:cs typeface="Calibri" pitchFamily="34" charset="-120"/>
                        </a:rPr>
                        <a:t>Climatic sequence → Plating thickness </a:t>
                      </a:r>
                      <a:endParaRPr lang="en-US" sz="1300" dirty="0">
                        <a:latin typeface="Calibri" charset="0"/>
                        <a:ea typeface="Calibri" charset="0"/>
                        <a:cs typeface="Calibri" charset="0"/>
                      </a:endParaRPr>
                    </a:p>
                  </a:txBody>
                  <a:tcPr marL="109728" marR="109728"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1C2026"/>
                          </a:solidFill>
                          <a:latin typeface="Calibri" pitchFamily="34" charset="0"/>
                          <a:ea typeface="Calibri" pitchFamily="34" charset="-122"/>
                          <a:cs typeface="Calibri" pitchFamily="34" charset="-120"/>
                        </a:rPr>
                        <a:t>HDR 2×2 · Power 2</a:t>
                      </a:r>
                      <a:endParaRPr lang="en-US" sz="1300" dirty="0">
                        <a:latin typeface="Calibri" charset="0"/>
                        <a:ea typeface="Calibri" charset="0"/>
                        <a:cs typeface="Calibri" charset="0"/>
                      </a:endParaRPr>
                    </a:p>
                  </a:txBody>
                  <a:tcPr marL="109728" marR="109728"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66928">
                <a:tc>
                  <a:txBody>
                    <a:bodyPr/>
                    <a:lstStyle/>
                    <a:p>
                      <a:pPr marL="0" indent="0">
                        <a:buNone/>
                      </a:pPr>
                      <a:r>
                        <a:rPr lang="en-US" sz="1300" dirty="0">
                          <a:solidFill>
                            <a:srgbClr val="1C2026"/>
                          </a:solidFill>
                          <a:latin typeface="Calibri" pitchFamily="34" charset="0"/>
                          <a:ea typeface="Calibri" pitchFamily="34" charset="-122"/>
                          <a:cs typeface="Calibri" pitchFamily="34" charset="-120"/>
                        </a:rPr>
                        <a:t>Rapid change of temperature (Thermal shocks air/air) → Endurance (100 times with back plane / 10 times with Daughter card)</a:t>
                      </a:r>
                      <a:endParaRPr lang="en-US" sz="1300" dirty="0">
                        <a:latin typeface="Calibri" charset="0"/>
                        <a:ea typeface="Calibri" charset="0"/>
                        <a:cs typeface="Calibri" charset="0"/>
                      </a:endParaRPr>
                    </a:p>
                  </a:txBody>
                  <a:tcPr marL="109728" marR="109728"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1C2026"/>
                          </a:solidFill>
                          <a:latin typeface="Calibri" pitchFamily="34" charset="0"/>
                          <a:ea typeface="Calibri" pitchFamily="34" charset="-122"/>
                          <a:cs typeface="Calibri" pitchFamily="34" charset="-120"/>
                        </a:rPr>
                        <a:t>HDR 2×2 · Power 2</a:t>
                      </a:r>
                      <a:endParaRPr lang="en-US" sz="1300" dirty="0">
                        <a:latin typeface="Calibri" charset="0"/>
                        <a:ea typeface="Calibri" charset="0"/>
                        <a:cs typeface="Calibri" charset="0"/>
                      </a:endParaRPr>
                    </a:p>
                  </a:txBody>
                  <a:tcPr marL="109728" marR="109728"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66928">
                <a:tc>
                  <a:txBody>
                    <a:bodyPr/>
                    <a:lstStyle/>
                    <a:p>
                      <a:pPr marL="0" indent="0">
                        <a:buNone/>
                      </a:pPr>
                      <a:r>
                        <a:rPr lang="en-US" sz="1300" dirty="0">
                          <a:solidFill>
                            <a:srgbClr val="1C2026"/>
                          </a:solidFill>
                          <a:latin typeface="Calibri" pitchFamily="34" charset="0"/>
                          <a:ea typeface="Calibri" pitchFamily="34" charset="-122"/>
                          <a:cs typeface="Calibri" pitchFamily="34" charset="-120"/>
                        </a:rPr>
                        <a:t>Mating / </a:t>
                      </a:r>
                      <a:r>
                        <a:rPr lang="en-US" sz="1300" dirty="0" err="1">
                          <a:solidFill>
                            <a:srgbClr val="1C2026"/>
                          </a:solidFill>
                          <a:latin typeface="Calibri" pitchFamily="34" charset="0"/>
                          <a:ea typeface="Calibri" pitchFamily="34" charset="-122"/>
                          <a:cs typeface="Calibri" pitchFamily="34" charset="-120"/>
                        </a:rPr>
                        <a:t>unmating</a:t>
                      </a:r>
                      <a:r>
                        <a:rPr lang="en-US" sz="1300" dirty="0">
                          <a:solidFill>
                            <a:srgbClr val="1C2026"/>
                          </a:solidFill>
                          <a:latin typeface="Calibri" pitchFamily="34" charset="0"/>
                          <a:ea typeface="Calibri" pitchFamily="34" charset="-122"/>
                          <a:cs typeface="Calibri" pitchFamily="34" charset="-120"/>
                        </a:rPr>
                        <a:t> force → High-temperature storage / Life-test → Corrosion </a:t>
                      </a:r>
                      <a:endParaRPr lang="en-US" sz="1300" dirty="0">
                        <a:latin typeface="Calibri" charset="0"/>
                        <a:ea typeface="Calibri" charset="0"/>
                        <a:cs typeface="Calibri" charset="0"/>
                      </a:endParaRPr>
                    </a:p>
                  </a:txBody>
                  <a:tcPr marL="109728" marR="109728"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1C2026"/>
                          </a:solidFill>
                          <a:latin typeface="Calibri" pitchFamily="34" charset="0"/>
                          <a:ea typeface="Calibri" pitchFamily="34" charset="-122"/>
                          <a:cs typeface="Calibri" pitchFamily="34" charset="-120"/>
                        </a:rPr>
                        <a:t>HDR 2 · Power 2</a:t>
                      </a:r>
                      <a:endParaRPr lang="en-US" sz="1300" dirty="0">
                        <a:latin typeface="Calibri" charset="0"/>
                        <a:ea typeface="Calibri" charset="0"/>
                        <a:cs typeface="Calibri" charset="0"/>
                      </a:endParaRPr>
                    </a:p>
                  </a:txBody>
                  <a:tcPr marL="109728" marR="109728"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66928">
                <a:tc>
                  <a:txBody>
                    <a:bodyPr/>
                    <a:lstStyle/>
                    <a:p>
                      <a:pPr marL="0" indent="0">
                        <a:buNone/>
                      </a:pPr>
                      <a:r>
                        <a:rPr lang="en-US" sz="1300" dirty="0">
                          <a:solidFill>
                            <a:srgbClr val="1C2026"/>
                          </a:solidFill>
                          <a:latin typeface="Calibri" pitchFamily="34" charset="0"/>
                          <a:ea typeface="Calibri" pitchFamily="34" charset="-122"/>
                          <a:cs typeface="Calibri" pitchFamily="34" charset="-120"/>
                        </a:rPr>
                        <a:t>High-temperature measurements + overload test for Power connector</a:t>
                      </a:r>
                      <a:endParaRPr lang="en-US" sz="1300" dirty="0">
                        <a:latin typeface="Calibri" charset="0"/>
                        <a:ea typeface="Calibri" charset="0"/>
                        <a:cs typeface="Calibri" charset="0"/>
                      </a:endParaRPr>
                    </a:p>
                  </a:txBody>
                  <a:tcPr marL="109728" marR="109728"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1C2026"/>
                          </a:solidFill>
                          <a:latin typeface="Calibri" pitchFamily="34" charset="0"/>
                          <a:ea typeface="Calibri" pitchFamily="34" charset="-122"/>
                          <a:cs typeface="Calibri" pitchFamily="34" charset="-120"/>
                        </a:rPr>
                        <a:t>HDR 2 · Power 2</a:t>
                      </a:r>
                      <a:endParaRPr lang="en-US" sz="1300" dirty="0">
                        <a:latin typeface="Calibri" charset="0"/>
                        <a:ea typeface="Calibri" charset="0"/>
                        <a:cs typeface="Calibri" charset="0"/>
                      </a:endParaRPr>
                    </a:p>
                  </a:txBody>
                  <a:tcPr marL="109728" marR="109728"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566928">
                <a:tc>
                  <a:txBody>
                    <a:bodyPr/>
                    <a:lstStyle/>
                    <a:p>
                      <a:pPr marL="0" indent="0">
                        <a:buNone/>
                      </a:pPr>
                      <a:r>
                        <a:rPr lang="en-US" sz="1300" dirty="0">
                          <a:solidFill>
                            <a:srgbClr val="1C2026"/>
                          </a:solidFill>
                          <a:latin typeface="Calibri" pitchFamily="34" charset="0"/>
                          <a:ea typeface="Calibri" pitchFamily="34" charset="-122"/>
                          <a:cs typeface="Calibri" pitchFamily="34" charset="-120"/>
                        </a:rPr>
                        <a:t>Control group</a:t>
                      </a:r>
                      <a:endParaRPr lang="en-US" sz="1300" dirty="0">
                        <a:latin typeface="Calibri" charset="0"/>
                        <a:ea typeface="Calibri" charset="0"/>
                        <a:cs typeface="Calibri" charset="0"/>
                      </a:endParaRPr>
                    </a:p>
                  </a:txBody>
                  <a:tcPr marL="109728" marR="109728"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300" dirty="0">
                          <a:solidFill>
                            <a:srgbClr val="1C2026"/>
                          </a:solidFill>
                          <a:latin typeface="Calibri" pitchFamily="34" charset="0"/>
                          <a:ea typeface="Calibri" pitchFamily="34" charset="-122"/>
                          <a:cs typeface="Calibri" pitchFamily="34" charset="-120"/>
                        </a:rPr>
                        <a:t>HDR 2 · Power 2</a:t>
                      </a:r>
                      <a:endParaRPr lang="en-US" sz="1300" dirty="0">
                        <a:latin typeface="Calibri" charset="0"/>
                        <a:ea typeface="Calibri" charset="0"/>
                        <a:cs typeface="Calibri" charset="0"/>
                      </a:endParaRPr>
                    </a:p>
                  </a:txBody>
                  <a:tcPr marL="109728" marR="109728"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grpSp>
        <p:nvGrpSpPr>
          <p:cNvPr id="6" name="Group 5">
            <a:extLst>
              <a:ext uri="{FF2B5EF4-FFF2-40B4-BE49-F238E27FC236}">
                <a16:creationId xmlns:a16="http://schemas.microsoft.com/office/drawing/2014/main" id="{455793B7-FB1F-3961-681D-FC3EF67C5036}"/>
              </a:ext>
            </a:extLst>
          </p:cNvPr>
          <p:cNvGrpSpPr/>
          <p:nvPr/>
        </p:nvGrpSpPr>
        <p:grpSpPr>
          <a:xfrm>
            <a:off x="548640" y="292608"/>
            <a:ext cx="11109960" cy="6428232"/>
            <a:chOff x="548640" y="292608"/>
            <a:chExt cx="11109960" cy="6428232"/>
          </a:xfrm>
        </p:grpSpPr>
        <p:sp>
          <p:nvSpPr>
            <p:cNvPr id="2" name="Text 0"/>
            <p:cNvSpPr/>
            <p:nvPr/>
          </p:nvSpPr>
          <p:spPr>
            <a:xfrm>
              <a:off x="548640" y="292608"/>
              <a:ext cx="8229600" cy="274320"/>
            </a:xfrm>
            <a:prstGeom prst="rect">
              <a:avLst/>
            </a:prstGeom>
            <a:noFill/>
            <a:ln/>
          </p:spPr>
          <p:txBody>
            <a:bodyPr wrap="square" lIns="0" tIns="0" rIns="0" bIns="0" rtlCol="0" anchor="ctr"/>
            <a:lstStyle/>
            <a:p>
              <a:pPr marL="0" indent="0">
                <a:buNone/>
              </a:pPr>
              <a:r>
                <a:rPr lang="en-US" sz="1100" b="1" kern="0" spc="300" dirty="0">
                  <a:solidFill>
                    <a:srgbClr val="1432C8"/>
                  </a:solidFill>
                  <a:latin typeface="Calibri" pitchFamily="34" charset="0"/>
                  <a:ea typeface="Calibri" pitchFamily="34" charset="-122"/>
                  <a:cs typeface="Calibri" pitchFamily="34" charset="-120"/>
                </a:rPr>
                <a:t>ALTER TECHNOLOGY · TEST PLAN</a:t>
              </a:r>
              <a:endParaRPr lang="en-US" sz="1100" dirty="0"/>
            </a:p>
          </p:txBody>
        </p:sp>
        <p:sp>
          <p:nvSpPr>
            <p:cNvPr id="3" name="Text 1"/>
            <p:cNvSpPr/>
            <p:nvPr/>
          </p:nvSpPr>
          <p:spPr>
            <a:xfrm>
              <a:off x="548640" y="548640"/>
              <a:ext cx="11064240" cy="868680"/>
            </a:xfrm>
            <a:prstGeom prst="rect">
              <a:avLst/>
            </a:prstGeom>
            <a:noFill/>
            <a:ln/>
          </p:spPr>
          <p:txBody>
            <a:bodyPr wrap="square" lIns="0" tIns="0" rIns="0" bIns="0" rtlCol="0" anchor="t">
              <a:normAutofit/>
            </a:bodyPr>
            <a:lstStyle/>
            <a:p>
              <a:pPr marL="0" indent="0">
                <a:buNone/>
              </a:pPr>
              <a:r>
                <a:rPr lang="en-US" sz="2600" b="1" dirty="0">
                  <a:solidFill>
                    <a:srgbClr val="1C2026"/>
                  </a:solidFill>
                  <a:latin typeface="Avenir Next LT Pro" pitchFamily="34" charset="0"/>
                  <a:ea typeface="Avenir Next LT Pro" pitchFamily="34" charset="-122"/>
                  <a:cs typeface="Avenir Next LT Pro" pitchFamily="34" charset="-120"/>
                </a:rPr>
                <a:t>ESA reliability assessment: 12 HDR and 10 power connectors across parallel test groups (</a:t>
              </a:r>
              <a:r>
                <a:rPr lang="en-US" sz="2600" b="1">
                  <a:solidFill>
                    <a:srgbClr val="1C2026"/>
                  </a:solidFill>
                  <a:latin typeface="Avenir Next LT Pro" pitchFamily="34" charset="0"/>
                  <a:ea typeface="Avenir Next LT Pro" pitchFamily="34" charset="-122"/>
                  <a:cs typeface="Avenir Next LT Pro" pitchFamily="34" charset="-120"/>
                </a:rPr>
                <a:t>requirement from </a:t>
              </a:r>
              <a:r>
                <a:rPr lang="en-US" sz="2600" b="1" dirty="0">
                  <a:solidFill>
                    <a:srgbClr val="1C2026"/>
                  </a:solidFill>
                  <a:latin typeface="Avenir Next LT Pro" pitchFamily="34" charset="0"/>
                  <a:ea typeface="Avenir Next LT Pro" pitchFamily="34" charset="-122"/>
                  <a:cs typeface="Avenir Next LT Pro" pitchFamily="34" charset="-120"/>
                </a:rPr>
                <a:t>ECSS-Q-70-61C)</a:t>
              </a:r>
              <a:endParaRPr lang="en-US" sz="2600" dirty="0"/>
            </a:p>
          </p:txBody>
        </p:sp>
        <p:sp>
          <p:nvSpPr>
            <p:cNvPr id="4" name="Text 2"/>
            <p:cNvSpPr/>
            <p:nvPr/>
          </p:nvSpPr>
          <p:spPr>
            <a:xfrm>
              <a:off x="548640" y="6446520"/>
              <a:ext cx="8229600" cy="274320"/>
            </a:xfrm>
            <a:prstGeom prst="rect">
              <a:avLst/>
            </a:prstGeom>
            <a:noFill/>
            <a:ln/>
          </p:spPr>
          <p:txBody>
            <a:bodyPr wrap="square" lIns="0" tIns="0" rIns="0" bIns="0" rtlCol="0" anchor="ctr"/>
            <a:lstStyle/>
            <a:p>
              <a:pPr marL="0" indent="0">
                <a:buNone/>
              </a:pPr>
              <a:r>
                <a:rPr lang="en-US" sz="900" dirty="0">
                  <a:solidFill>
                    <a:srgbClr val="9AA0A8"/>
                  </a:solidFill>
                  <a:latin typeface="Calibri" pitchFamily="34" charset="0"/>
                  <a:ea typeface="Calibri" pitchFamily="34" charset="-122"/>
                  <a:cs typeface="Calibri" pitchFamily="34" charset="-120"/>
                </a:rPr>
                <a:t>SPCD 2026  ·  </a:t>
              </a:r>
              <a:r>
                <a:rPr lang="en-US" sz="900" dirty="0">
                  <a:solidFill>
                    <a:srgbClr val="9AA0A8"/>
                  </a:solidFill>
                  <a:latin typeface="Avenir Next LT Pro" pitchFamily="34" charset="0"/>
                  <a:ea typeface="Avenir Next LT Pro" pitchFamily="34" charset="-122"/>
                  <a:cs typeface="Avenir Next LT Pro" pitchFamily="34" charset="-120"/>
                </a:rPr>
                <a:t>HYPERBITS™</a:t>
              </a:r>
              <a:r>
                <a:rPr lang="en-US" sz="900" dirty="0">
                  <a:solidFill>
                    <a:srgbClr val="9AA0A8"/>
                  </a:solidFill>
                  <a:latin typeface="Calibri" pitchFamily="34" charset="0"/>
                  <a:ea typeface="Calibri" pitchFamily="34" charset="-122"/>
                  <a:cs typeface="Calibri" pitchFamily="34" charset="-120"/>
                </a:rPr>
                <a:t>  ·  Performance Interconnect SAS  ·  Alter Technology France · TRR 19/09/2026</a:t>
              </a:r>
              <a:endParaRPr lang="en-US" sz="900" dirty="0"/>
            </a:p>
          </p:txBody>
        </p:sp>
        <p:sp>
          <p:nvSpPr>
            <p:cNvPr id="5" name="Text 3"/>
            <p:cNvSpPr/>
            <p:nvPr/>
          </p:nvSpPr>
          <p:spPr>
            <a:xfrm>
              <a:off x="11155680" y="6446520"/>
              <a:ext cx="502920" cy="274320"/>
            </a:xfrm>
            <a:prstGeom prst="rect">
              <a:avLst/>
            </a:prstGeom>
            <a:noFill/>
            <a:ln/>
          </p:spPr>
          <p:txBody>
            <a:bodyPr wrap="square" lIns="0" tIns="0" rIns="0" bIns="0" rtlCol="0" anchor="ctr"/>
            <a:lstStyle/>
            <a:p>
              <a:pPr marL="0" indent="0" algn="r">
                <a:buNone/>
              </a:pPr>
              <a:r>
                <a:rPr lang="en-US" sz="900" dirty="0">
                  <a:solidFill>
                    <a:srgbClr val="9AA0A8"/>
                  </a:solidFill>
                  <a:latin typeface="Calibri" pitchFamily="34" charset="0"/>
                  <a:ea typeface="Calibri" pitchFamily="34" charset="-122"/>
                  <a:cs typeface="Calibri" pitchFamily="34" charset="-120"/>
                </a:rPr>
                <a:t>20</a:t>
              </a:r>
              <a:endParaRPr lang="en-US" sz="900" dirty="0"/>
            </a:p>
          </p:txBody>
        </p:sp>
        <p:sp>
          <p:nvSpPr>
            <p:cNvPr id="7" name="Shape 4"/>
            <p:cNvSpPr/>
            <p:nvPr/>
          </p:nvSpPr>
          <p:spPr>
            <a:xfrm>
              <a:off x="8412480" y="1600200"/>
              <a:ext cx="3246120" cy="3401568"/>
            </a:xfrm>
            <a:prstGeom prst="rect">
              <a:avLst/>
            </a:prstGeom>
            <a:solidFill>
              <a:srgbClr val="E6EAFA"/>
            </a:solidFill>
            <a:ln w="9525">
              <a:solidFill>
                <a:srgbClr val="D9D7D2"/>
              </a:solidFill>
              <a:prstDash val="solid"/>
            </a:ln>
          </p:spPr>
          <p:txBody>
            <a:bodyPr/>
            <a:lstStyle/>
            <a:p>
              <a:endParaRPr lang="en-CA"/>
            </a:p>
          </p:txBody>
        </p:sp>
        <p:sp>
          <p:nvSpPr>
            <p:cNvPr id="8" name="Text 5"/>
            <p:cNvSpPr/>
            <p:nvPr/>
          </p:nvSpPr>
          <p:spPr>
            <a:xfrm>
              <a:off x="8641080" y="1783080"/>
              <a:ext cx="2834640" cy="594360"/>
            </a:xfrm>
            <a:prstGeom prst="rect">
              <a:avLst/>
            </a:prstGeom>
            <a:noFill/>
            <a:ln/>
          </p:spPr>
          <p:txBody>
            <a:bodyPr wrap="square" lIns="0" tIns="0" rIns="0" bIns="0" rtlCol="0" anchor="t"/>
            <a:lstStyle/>
            <a:p>
              <a:pPr marL="0" indent="0">
                <a:buNone/>
              </a:pPr>
              <a:r>
                <a:rPr lang="en-US" sz="1400" b="1" dirty="0">
                  <a:solidFill>
                    <a:srgbClr val="1432C8"/>
                  </a:solidFill>
                  <a:latin typeface="Avenir Next LT Pro" pitchFamily="34" charset="0"/>
                  <a:ea typeface="Avenir Next LT Pro" pitchFamily="34" charset="-122"/>
                  <a:cs typeface="Avenir Next LT Pro" pitchFamily="34" charset="-120"/>
                </a:rPr>
                <a:t>Monitoring during vibration and shock</a:t>
              </a:r>
              <a:endParaRPr lang="en-US" sz="1400" dirty="0"/>
            </a:p>
          </p:txBody>
        </p:sp>
        <p:sp>
          <p:nvSpPr>
            <p:cNvPr id="9" name="Text 6"/>
            <p:cNvSpPr/>
            <p:nvPr/>
          </p:nvSpPr>
          <p:spPr>
            <a:xfrm>
              <a:off x="8641080" y="2468880"/>
              <a:ext cx="2834640" cy="2926080"/>
            </a:xfrm>
            <a:prstGeom prst="rect">
              <a:avLst/>
            </a:prstGeom>
            <a:noFill/>
            <a:ln/>
          </p:spPr>
          <p:txBody>
            <a:bodyPr wrap="square" lIns="0" tIns="0" rIns="0" bIns="0" rtlCol="0" anchor="t"/>
            <a:lstStyle/>
            <a:p>
              <a:pPr marL="203200" indent="-203200">
                <a:spcAft>
                  <a:spcPts val="600"/>
                </a:spcAft>
                <a:buSzPct val="100000"/>
                <a:buChar char="•"/>
              </a:pPr>
              <a:r>
                <a:rPr lang="en-US" sz="1200" dirty="0">
                  <a:solidFill>
                    <a:srgbClr val="1C2026"/>
                  </a:solidFill>
                  <a:latin typeface="Calibri" pitchFamily="34" charset="0"/>
                  <a:ea typeface="Calibri" pitchFamily="34" charset="-122"/>
                  <a:cs typeface="Calibri" pitchFamily="34" charset="-120"/>
                </a:rPr>
                <a:t>HDR: differential daisy-chain, 200 MHz clock pattern sampled at 6.4 Gb/s, any error detected</a:t>
              </a:r>
              <a:endParaRPr lang="en-US" sz="1200" dirty="0"/>
            </a:p>
            <a:p>
              <a:pPr marL="203200" indent="-203200">
                <a:spcAft>
                  <a:spcPts val="600"/>
                </a:spcAft>
                <a:buSzPct val="100000"/>
                <a:buChar char="•"/>
              </a:pPr>
              <a:r>
                <a:rPr lang="en-US" sz="1200" dirty="0">
                  <a:solidFill>
                    <a:srgbClr val="1C2026"/>
                  </a:solidFill>
                  <a:latin typeface="Calibri" pitchFamily="34" charset="0"/>
                  <a:ea typeface="Calibri" pitchFamily="34" charset="-122"/>
                  <a:cs typeface="Calibri" pitchFamily="34" charset="-120"/>
                </a:rPr>
                <a:t>Power: two daisy-chains, contact disturbance threshold 5 ns</a:t>
              </a:r>
              <a:endParaRPr lang="en-US" sz="1200" dirty="0"/>
            </a:p>
            <a:p>
              <a:pPr marL="203200" indent="-203200">
                <a:spcAft>
                  <a:spcPts val="600"/>
                </a:spcAft>
                <a:buSzPct val="100000"/>
                <a:buChar char="•"/>
              </a:pPr>
              <a:r>
                <a:rPr lang="en-US" sz="1200" dirty="0">
                  <a:solidFill>
                    <a:srgbClr val="1C2026"/>
                  </a:solidFill>
                  <a:latin typeface="Calibri" pitchFamily="34" charset="0"/>
                  <a:ea typeface="Calibri" pitchFamily="34" charset="-122"/>
                  <a:cs typeface="Calibri" pitchFamily="34" charset="-120"/>
                </a:rPr>
                <a:t>HDR gold plating variants: 0.2 µm and 1.27 µm</a:t>
              </a:r>
              <a:endParaRPr lang="en-US" sz="1200" dirty="0"/>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7F5"/>
        </a:solidFill>
        <a:effectLst/>
      </p:bgPr>
    </p:bg>
    <p:spTree>
      <p:nvGrpSpPr>
        <p:cNvPr id="1" name=""/>
        <p:cNvGrpSpPr/>
        <p:nvPr/>
      </p:nvGrpSpPr>
      <p:grpSpPr>
        <a:xfrm>
          <a:off x="0" y="0"/>
          <a:ext cx="0" cy="0"/>
          <a:chOff x="0" y="0"/>
          <a:chExt cx="0" cy="0"/>
        </a:xfrm>
      </p:grpSpPr>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7269480" y="1554480"/>
          <a:ext cx="4389120" cy="2834640"/>
        </p:xfrm>
        <a:graphic>
          <a:graphicData uri="http://schemas.openxmlformats.org/drawingml/2006/table">
            <a:tbl>
              <a:tblPr/>
              <a:tblGrid>
                <a:gridCol w="2011680">
                  <a:extLst>
                    <a:ext uri="{9D8B030D-6E8A-4147-A177-3AD203B41FA5}">
                      <a16:colId xmlns:a16="http://schemas.microsoft.com/office/drawing/2014/main" val="20000"/>
                    </a:ext>
                  </a:extLst>
                </a:gridCol>
                <a:gridCol w="2377440">
                  <a:extLst>
                    <a:ext uri="{9D8B030D-6E8A-4147-A177-3AD203B41FA5}">
                      <a16:colId xmlns:a16="http://schemas.microsoft.com/office/drawing/2014/main" val="20001"/>
                    </a:ext>
                  </a:extLst>
                </a:gridCol>
              </a:tblGrid>
              <a:tr h="566928">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Measurement</a:t>
                      </a:r>
                      <a:endParaRPr lang="en-US" sz="1200" dirty="0">
                        <a:latin typeface="Calibri" charset="0"/>
                        <a:ea typeface="Calibri" charset="0"/>
                        <a:cs typeface="Calibri" charset="0"/>
                      </a:endParaRPr>
                    </a:p>
                  </a:txBody>
                  <a:tcPr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1432C8"/>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Instrument</a:t>
                      </a:r>
                      <a:endParaRPr lang="en-US" sz="1200" dirty="0">
                        <a:latin typeface="Calibri" charset="0"/>
                        <a:ea typeface="Calibri" charset="0"/>
                        <a:cs typeface="Calibri" charset="0"/>
                      </a:endParaRPr>
                    </a:p>
                  </a:txBody>
                  <a:tcPr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1432C8"/>
                    </a:solidFill>
                  </a:tcPr>
                </a:tc>
                <a:extLst>
                  <a:ext uri="{0D108BD9-81ED-4DB2-BD59-A6C34878D82A}">
                    <a16:rowId xmlns:a16="http://schemas.microsoft.com/office/drawing/2014/main" val="10000"/>
                  </a:ext>
                </a:extLst>
              </a:tr>
              <a:tr h="566928">
                <a:tc>
                  <a:txBody>
                    <a:bodyPr/>
                    <a:lstStyle/>
                    <a:p>
                      <a:pPr marL="0" indent="0">
                        <a:buNone/>
                      </a:pPr>
                      <a:r>
                        <a:rPr lang="en-US" sz="1200" dirty="0">
                          <a:solidFill>
                            <a:srgbClr val="1C2026"/>
                          </a:solidFill>
                          <a:latin typeface="Calibri" pitchFamily="34" charset="0"/>
                          <a:ea typeface="Calibri" pitchFamily="34" charset="-122"/>
                          <a:cs typeface="Calibri" pitchFamily="34" charset="-120"/>
                        </a:rPr>
                        <a:t>Contact resistance (Rcl, Rcr)</a:t>
                      </a:r>
                      <a:endParaRPr lang="en-US" sz="1200" dirty="0">
                        <a:latin typeface="Calibri" charset="0"/>
                        <a:ea typeface="Calibri" charset="0"/>
                        <a:cs typeface="Calibri" charset="0"/>
                      </a:endParaRPr>
                    </a:p>
                  </a:txBody>
                  <a:tcPr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buNone/>
                      </a:pPr>
                      <a:r>
                        <a:rPr lang="en-US" sz="1200" dirty="0">
                          <a:solidFill>
                            <a:srgbClr val="1C2026"/>
                          </a:solidFill>
                          <a:latin typeface="Calibri" pitchFamily="34" charset="0"/>
                          <a:ea typeface="Calibri" pitchFamily="34" charset="-122"/>
                          <a:cs typeface="Calibri" pitchFamily="34" charset="-120"/>
                        </a:rPr>
                        <a:t>8½-digit multimeter, 4-wire</a:t>
                      </a:r>
                      <a:endParaRPr lang="en-US" sz="1200" dirty="0">
                        <a:latin typeface="Calibri" charset="0"/>
                        <a:ea typeface="Calibri" charset="0"/>
                        <a:cs typeface="Calibri" charset="0"/>
                      </a:endParaRPr>
                    </a:p>
                  </a:txBody>
                  <a:tcPr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66928">
                <a:tc>
                  <a:txBody>
                    <a:bodyPr/>
                    <a:lstStyle/>
                    <a:p>
                      <a:pPr marL="0" indent="0">
                        <a:buNone/>
                      </a:pPr>
                      <a:r>
                        <a:rPr lang="en-US" sz="1200" dirty="0">
                          <a:solidFill>
                            <a:srgbClr val="1C2026"/>
                          </a:solidFill>
                          <a:latin typeface="Calibri" pitchFamily="34" charset="0"/>
                          <a:ea typeface="Calibri" pitchFamily="34" charset="-122"/>
                          <a:cs typeface="Calibri" pitchFamily="34" charset="-120"/>
                        </a:rPr>
                        <a:t>Current-loaded resistance</a:t>
                      </a:r>
                      <a:endParaRPr lang="en-US" sz="1200" dirty="0">
                        <a:latin typeface="Calibri" charset="0"/>
                        <a:ea typeface="Calibri" charset="0"/>
                        <a:cs typeface="Calibri" charset="0"/>
                      </a:endParaRPr>
                    </a:p>
                  </a:txBody>
                  <a:tcPr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buNone/>
                      </a:pPr>
                      <a:r>
                        <a:rPr lang="en-US" sz="1200" dirty="0">
                          <a:solidFill>
                            <a:srgbClr val="1C2026"/>
                          </a:solidFill>
                          <a:latin typeface="Calibri" pitchFamily="34" charset="0"/>
                          <a:ea typeface="Calibri" pitchFamily="34" charset="-122"/>
                          <a:cs typeface="Calibri" pitchFamily="34" charset="-120"/>
                        </a:rPr>
                        <a:t>Current source, up to 2 A per contact</a:t>
                      </a:r>
                      <a:endParaRPr lang="en-US" sz="1200" dirty="0">
                        <a:latin typeface="Calibri" charset="0"/>
                        <a:ea typeface="Calibri" charset="0"/>
                        <a:cs typeface="Calibri" charset="0"/>
                      </a:endParaRPr>
                    </a:p>
                  </a:txBody>
                  <a:tcPr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66928">
                <a:tc>
                  <a:txBody>
                    <a:bodyPr/>
                    <a:lstStyle/>
                    <a:p>
                      <a:pPr marL="0" indent="0">
                        <a:buNone/>
                      </a:pPr>
                      <a:r>
                        <a:rPr lang="en-US" sz="1200" dirty="0">
                          <a:solidFill>
                            <a:srgbClr val="1C2026"/>
                          </a:solidFill>
                          <a:latin typeface="Calibri" pitchFamily="34" charset="0"/>
                          <a:ea typeface="Calibri" pitchFamily="34" charset="-122"/>
                          <a:cs typeface="Calibri" pitchFamily="34" charset="-120"/>
                        </a:rPr>
                        <a:t>Insulation resistance</a:t>
                      </a:r>
                      <a:endParaRPr lang="en-US" sz="1200" dirty="0">
                        <a:latin typeface="Calibri" charset="0"/>
                        <a:ea typeface="Calibri" charset="0"/>
                        <a:cs typeface="Calibri" charset="0"/>
                      </a:endParaRPr>
                    </a:p>
                  </a:txBody>
                  <a:tcPr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buNone/>
                      </a:pPr>
                      <a:r>
                        <a:rPr lang="en-US" sz="1200" dirty="0">
                          <a:solidFill>
                            <a:srgbClr val="1C2026"/>
                          </a:solidFill>
                          <a:latin typeface="Calibri" pitchFamily="34" charset="0"/>
                          <a:ea typeface="Calibri" pitchFamily="34" charset="-122"/>
                          <a:cs typeface="Calibri" pitchFamily="34" charset="-120"/>
                        </a:rPr>
                        <a:t>DC megohmmeter, 500 Vdc</a:t>
                      </a:r>
                      <a:endParaRPr lang="en-US" sz="1200" dirty="0">
                        <a:latin typeface="Calibri" charset="0"/>
                        <a:ea typeface="Calibri" charset="0"/>
                        <a:cs typeface="Calibri" charset="0"/>
                      </a:endParaRPr>
                    </a:p>
                  </a:txBody>
                  <a:tcPr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66928">
                <a:tc>
                  <a:txBody>
                    <a:bodyPr/>
                    <a:lstStyle/>
                    <a:p>
                      <a:pPr marL="0" indent="0">
                        <a:buNone/>
                      </a:pPr>
                      <a:r>
                        <a:rPr lang="en-US" sz="1200" dirty="0">
                          <a:solidFill>
                            <a:srgbClr val="1C2026"/>
                          </a:solidFill>
                          <a:latin typeface="Calibri" pitchFamily="34" charset="0"/>
                          <a:ea typeface="Calibri" pitchFamily="34" charset="-122"/>
                          <a:cs typeface="Calibri" pitchFamily="34" charset="-120"/>
                        </a:rPr>
                        <a:t>Voltage proof (DWV)</a:t>
                      </a:r>
                      <a:endParaRPr lang="en-US" sz="1200" dirty="0">
                        <a:latin typeface="Calibri" charset="0"/>
                        <a:ea typeface="Calibri" charset="0"/>
                        <a:cs typeface="Calibri" charset="0"/>
                      </a:endParaRPr>
                    </a:p>
                  </a:txBody>
                  <a:tcPr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buNone/>
                      </a:pPr>
                      <a:r>
                        <a:rPr lang="en-US" sz="1200" dirty="0">
                          <a:solidFill>
                            <a:srgbClr val="1C2026"/>
                          </a:solidFill>
                          <a:latin typeface="Calibri" pitchFamily="34" charset="0"/>
                          <a:ea typeface="Calibri" pitchFamily="34" charset="-122"/>
                          <a:cs typeface="Calibri" pitchFamily="34" charset="-120"/>
                        </a:rPr>
                        <a:t>High-voltage dielectric meter, 750 Vrms</a:t>
                      </a:r>
                      <a:endParaRPr lang="en-US" sz="1200" dirty="0">
                        <a:latin typeface="Calibri" charset="0"/>
                        <a:ea typeface="Calibri" charset="0"/>
                        <a:cs typeface="Calibri" charset="0"/>
                      </a:endParaRPr>
                    </a:p>
                  </a:txBody>
                  <a:tcPr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grpSp>
        <p:nvGrpSpPr>
          <p:cNvPr id="12" name="Group 11">
            <a:extLst>
              <a:ext uri="{FF2B5EF4-FFF2-40B4-BE49-F238E27FC236}">
                <a16:creationId xmlns:a16="http://schemas.microsoft.com/office/drawing/2014/main" id="{8EF90DED-2113-E2DE-57D2-83AD04A75C50}"/>
              </a:ext>
            </a:extLst>
          </p:cNvPr>
          <p:cNvGrpSpPr/>
          <p:nvPr/>
        </p:nvGrpSpPr>
        <p:grpSpPr>
          <a:xfrm>
            <a:off x="521208" y="292608"/>
            <a:ext cx="11137392" cy="6428232"/>
            <a:chOff x="521208" y="292608"/>
            <a:chExt cx="11137392" cy="6428232"/>
          </a:xfrm>
        </p:grpSpPr>
        <p:sp>
          <p:nvSpPr>
            <p:cNvPr id="2" name="Text 0"/>
            <p:cNvSpPr/>
            <p:nvPr/>
          </p:nvSpPr>
          <p:spPr>
            <a:xfrm>
              <a:off x="548640" y="292608"/>
              <a:ext cx="8229600" cy="274320"/>
            </a:xfrm>
            <a:prstGeom prst="rect">
              <a:avLst/>
            </a:prstGeom>
            <a:noFill/>
            <a:ln/>
          </p:spPr>
          <p:txBody>
            <a:bodyPr wrap="square" lIns="0" tIns="0" rIns="0" bIns="0" rtlCol="0" anchor="ctr"/>
            <a:lstStyle/>
            <a:p>
              <a:pPr marL="0" indent="0">
                <a:buNone/>
              </a:pPr>
              <a:r>
                <a:rPr lang="en-US" sz="1100" b="1" kern="0" spc="300" dirty="0">
                  <a:solidFill>
                    <a:srgbClr val="1432C8"/>
                  </a:solidFill>
                  <a:latin typeface="Calibri" pitchFamily="34" charset="0"/>
                  <a:ea typeface="Calibri" pitchFamily="34" charset="-122"/>
                  <a:cs typeface="Calibri" pitchFamily="34" charset="-120"/>
                </a:rPr>
                <a:t>ALTER TECHNOLOGY · DC METHOD</a:t>
              </a:r>
              <a:endParaRPr lang="en-US" sz="1100" dirty="0"/>
            </a:p>
          </p:txBody>
        </p:sp>
        <p:sp>
          <p:nvSpPr>
            <p:cNvPr id="3" name="Text 1"/>
            <p:cNvSpPr/>
            <p:nvPr/>
          </p:nvSpPr>
          <p:spPr>
            <a:xfrm>
              <a:off x="548640" y="548640"/>
              <a:ext cx="11064240" cy="868680"/>
            </a:xfrm>
            <a:prstGeom prst="rect">
              <a:avLst/>
            </a:prstGeom>
            <a:noFill/>
            <a:ln/>
          </p:spPr>
          <p:txBody>
            <a:bodyPr wrap="square" lIns="0" tIns="0" rIns="0" bIns="0" rtlCol="0" anchor="t">
              <a:normAutofit/>
            </a:bodyPr>
            <a:lstStyle/>
            <a:p>
              <a:pPr marL="0" indent="0">
                <a:buNone/>
              </a:pPr>
              <a:r>
                <a:rPr lang="en-US" sz="2600" b="1" dirty="0">
                  <a:solidFill>
                    <a:srgbClr val="1C2026"/>
                  </a:solidFill>
                  <a:latin typeface="Avenir Next LT Pro" pitchFamily="34" charset="0"/>
                  <a:ea typeface="Avenir Next LT Pro" pitchFamily="34" charset="-122"/>
                  <a:cs typeface="Avenir Next LT Pro" pitchFamily="34" charset="-120"/>
                </a:rPr>
                <a:t>DC resistance measured pad-to-pad through the full connector with 4-wire instrumentation</a:t>
              </a:r>
              <a:endParaRPr lang="en-US" sz="2600" dirty="0"/>
            </a:p>
          </p:txBody>
        </p:sp>
        <p:sp>
          <p:nvSpPr>
            <p:cNvPr id="4" name="Text 2"/>
            <p:cNvSpPr/>
            <p:nvPr/>
          </p:nvSpPr>
          <p:spPr>
            <a:xfrm>
              <a:off x="548640" y="6446520"/>
              <a:ext cx="8229600" cy="274320"/>
            </a:xfrm>
            <a:prstGeom prst="rect">
              <a:avLst/>
            </a:prstGeom>
            <a:noFill/>
            <a:ln/>
          </p:spPr>
          <p:txBody>
            <a:bodyPr wrap="square" lIns="0" tIns="0" rIns="0" bIns="0" rtlCol="0" anchor="ctr"/>
            <a:lstStyle/>
            <a:p>
              <a:pPr marL="0" indent="0">
                <a:buNone/>
              </a:pPr>
              <a:r>
                <a:rPr lang="en-US" sz="900" dirty="0">
                  <a:solidFill>
                    <a:srgbClr val="9AA0A8"/>
                  </a:solidFill>
                  <a:latin typeface="Calibri" pitchFamily="34" charset="0"/>
                  <a:ea typeface="Calibri" pitchFamily="34" charset="-122"/>
                  <a:cs typeface="Calibri" pitchFamily="34" charset="-120"/>
                </a:rPr>
                <a:t>SPCD 2026  ·  </a:t>
              </a:r>
              <a:r>
                <a:rPr lang="en-US" sz="900" dirty="0">
                  <a:solidFill>
                    <a:srgbClr val="9AA0A8"/>
                  </a:solidFill>
                  <a:latin typeface="Avenir Next LT Pro" pitchFamily="34" charset="0"/>
                  <a:ea typeface="Avenir Next LT Pro" pitchFamily="34" charset="-122"/>
                  <a:cs typeface="Avenir Next LT Pro" pitchFamily="34" charset="-120"/>
                </a:rPr>
                <a:t>HYPERBITS™</a:t>
              </a:r>
              <a:r>
                <a:rPr lang="en-US" sz="900" dirty="0">
                  <a:solidFill>
                    <a:srgbClr val="9AA0A8"/>
                  </a:solidFill>
                  <a:latin typeface="Calibri" pitchFamily="34" charset="0"/>
                  <a:ea typeface="Calibri" pitchFamily="34" charset="-122"/>
                  <a:cs typeface="Calibri" pitchFamily="34" charset="-120"/>
                </a:rPr>
                <a:t>  ·  Performance Interconnect SAS  ·  Alter Technology France · TRR 19/09/2026</a:t>
              </a:r>
              <a:endParaRPr lang="en-US" sz="900" dirty="0"/>
            </a:p>
          </p:txBody>
        </p:sp>
        <p:sp>
          <p:nvSpPr>
            <p:cNvPr id="5" name="Text 3"/>
            <p:cNvSpPr/>
            <p:nvPr/>
          </p:nvSpPr>
          <p:spPr>
            <a:xfrm>
              <a:off x="11155680" y="6446520"/>
              <a:ext cx="502920" cy="274320"/>
            </a:xfrm>
            <a:prstGeom prst="rect">
              <a:avLst/>
            </a:prstGeom>
            <a:noFill/>
            <a:ln/>
          </p:spPr>
          <p:txBody>
            <a:bodyPr wrap="square" lIns="0" tIns="0" rIns="0" bIns="0" rtlCol="0" anchor="ctr"/>
            <a:lstStyle/>
            <a:p>
              <a:pPr marL="0" indent="0" algn="r">
                <a:buNone/>
              </a:pPr>
              <a:r>
                <a:rPr lang="en-US" sz="900" dirty="0">
                  <a:solidFill>
                    <a:srgbClr val="9AA0A8"/>
                  </a:solidFill>
                  <a:latin typeface="Calibri" pitchFamily="34" charset="0"/>
                  <a:ea typeface="Calibri" pitchFamily="34" charset="-122"/>
                  <a:cs typeface="Calibri" pitchFamily="34" charset="-120"/>
                </a:rPr>
                <a:t>21</a:t>
              </a:r>
              <a:endParaRPr lang="en-US" sz="900" dirty="0"/>
            </a:p>
          </p:txBody>
        </p:sp>
        <p:sp>
          <p:nvSpPr>
            <p:cNvPr id="6" name="Shape 4"/>
            <p:cNvSpPr/>
            <p:nvPr/>
          </p:nvSpPr>
          <p:spPr>
            <a:xfrm>
              <a:off x="521208" y="1550820"/>
              <a:ext cx="2706624" cy="3573480"/>
            </a:xfrm>
            <a:prstGeom prst="rect">
              <a:avLst/>
            </a:prstGeom>
            <a:solidFill>
              <a:srgbClr val="FFFFFF"/>
            </a:solidFill>
            <a:ln w="9525">
              <a:solidFill>
                <a:srgbClr val="D9D7D2"/>
              </a:solidFill>
              <a:prstDash val="solid"/>
            </a:ln>
          </p:spPr>
          <p:txBody>
            <a:bodyPr/>
            <a:lstStyle/>
            <a:p>
              <a:endParaRPr lang="en-CA"/>
            </a:p>
          </p:txBody>
        </p:sp>
        <p:pic>
          <p:nvPicPr>
            <p:cNvPr id="7" name="Image 0" descr="img/alter_principle.png"/>
            <p:cNvPicPr>
              <a:picLocks noChangeAspect="1"/>
            </p:cNvPicPr>
            <p:nvPr/>
          </p:nvPicPr>
          <p:blipFill>
            <a:blip r:embed="rId3"/>
            <a:stretch>
              <a:fillRect/>
            </a:stretch>
          </p:blipFill>
          <p:spPr>
            <a:xfrm>
              <a:off x="548640" y="1578252"/>
              <a:ext cx="2651760" cy="3518616"/>
            </a:xfrm>
            <a:prstGeom prst="rect">
              <a:avLst/>
            </a:prstGeom>
          </p:spPr>
        </p:pic>
        <p:sp>
          <p:nvSpPr>
            <p:cNvPr id="8" name="Text 5"/>
            <p:cNvSpPr/>
            <p:nvPr/>
          </p:nvSpPr>
          <p:spPr>
            <a:xfrm>
              <a:off x="548640" y="5212080"/>
              <a:ext cx="2651760" cy="274320"/>
            </a:xfrm>
            <a:prstGeom prst="rect">
              <a:avLst/>
            </a:prstGeom>
            <a:noFill/>
            <a:ln/>
          </p:spPr>
          <p:txBody>
            <a:bodyPr wrap="square" lIns="0" tIns="0" rIns="0" bIns="0" rtlCol="0" anchor="ctr"/>
            <a:lstStyle/>
            <a:p>
              <a:pPr marL="0" indent="0" algn="ctr">
                <a:buNone/>
              </a:pPr>
              <a:r>
                <a:rPr lang="en-US" sz="1000" dirty="0">
                  <a:solidFill>
                    <a:srgbClr val="5E636B"/>
                  </a:solidFill>
                  <a:latin typeface="Calibri" pitchFamily="34" charset="0"/>
                  <a:ea typeface="Calibri" pitchFamily="34" charset="-122"/>
                  <a:cs typeface="Calibri" pitchFamily="34" charset="-120"/>
                </a:rPr>
                <a:t>Principle: probes on rear PCB traces</a:t>
              </a:r>
              <a:endParaRPr lang="en-US" sz="1000" dirty="0"/>
            </a:p>
          </p:txBody>
        </p:sp>
        <p:sp>
          <p:nvSpPr>
            <p:cNvPr id="9" name="Shape 6"/>
            <p:cNvSpPr/>
            <p:nvPr/>
          </p:nvSpPr>
          <p:spPr>
            <a:xfrm>
              <a:off x="3429722" y="1527048"/>
              <a:ext cx="3564716" cy="3621024"/>
            </a:xfrm>
            <a:prstGeom prst="rect">
              <a:avLst/>
            </a:prstGeom>
            <a:solidFill>
              <a:srgbClr val="FFFFFF"/>
            </a:solidFill>
            <a:ln w="9525">
              <a:solidFill>
                <a:srgbClr val="D9D7D2"/>
              </a:solidFill>
              <a:prstDash val="solid"/>
            </a:ln>
          </p:spPr>
          <p:txBody>
            <a:bodyPr/>
            <a:lstStyle/>
            <a:p>
              <a:endParaRPr lang="en-CA"/>
            </a:p>
          </p:txBody>
        </p:sp>
        <p:pic>
          <p:nvPicPr>
            <p:cNvPr id="10" name="Image 1" descr="img/alter_board.jpg"/>
            <p:cNvPicPr>
              <a:picLocks noChangeAspect="1"/>
            </p:cNvPicPr>
            <p:nvPr/>
          </p:nvPicPr>
          <p:blipFill>
            <a:blip r:embed="rId4"/>
            <a:stretch>
              <a:fillRect/>
            </a:stretch>
          </p:blipFill>
          <p:spPr>
            <a:xfrm>
              <a:off x="3457154" y="1554480"/>
              <a:ext cx="3509852" cy="3566160"/>
            </a:xfrm>
            <a:prstGeom prst="rect">
              <a:avLst/>
            </a:prstGeom>
          </p:spPr>
        </p:pic>
        <p:sp>
          <p:nvSpPr>
            <p:cNvPr id="11" name="Text 7"/>
            <p:cNvSpPr/>
            <p:nvPr/>
          </p:nvSpPr>
          <p:spPr>
            <a:xfrm>
              <a:off x="3429000" y="5212080"/>
              <a:ext cx="3566160" cy="274320"/>
            </a:xfrm>
            <a:prstGeom prst="rect">
              <a:avLst/>
            </a:prstGeom>
            <a:noFill/>
            <a:ln/>
          </p:spPr>
          <p:txBody>
            <a:bodyPr wrap="square" lIns="0" tIns="0" rIns="0" bIns="0" rtlCol="0" anchor="ctr"/>
            <a:lstStyle/>
            <a:p>
              <a:pPr marL="0" indent="0" algn="ctr">
                <a:buNone/>
              </a:pPr>
              <a:r>
                <a:rPr lang="en-US" sz="1000" dirty="0">
                  <a:solidFill>
                    <a:srgbClr val="5E636B"/>
                  </a:solidFill>
                  <a:latin typeface="Calibri" pitchFamily="34" charset="0"/>
                  <a:ea typeface="Calibri" pitchFamily="34" charset="-122"/>
                  <a:cs typeface="Calibri" pitchFamily="34" charset="-120"/>
                </a:rPr>
                <a:t>Alter test-board interface</a:t>
              </a:r>
              <a:endParaRPr lang="en-US" sz="1000" dirty="0"/>
            </a:p>
          </p:txBody>
        </p:sp>
        <p:sp>
          <p:nvSpPr>
            <p:cNvPr id="13" name="Text 8"/>
            <p:cNvSpPr/>
            <p:nvPr/>
          </p:nvSpPr>
          <p:spPr>
            <a:xfrm>
              <a:off x="7269480" y="4572000"/>
              <a:ext cx="4389120" cy="731520"/>
            </a:xfrm>
            <a:prstGeom prst="rect">
              <a:avLst/>
            </a:prstGeom>
            <a:noFill/>
            <a:ln/>
          </p:spPr>
          <p:txBody>
            <a:bodyPr wrap="square" lIns="0" tIns="0" rIns="0" bIns="0" rtlCol="0" anchor="t"/>
            <a:lstStyle/>
            <a:p>
              <a:pPr marL="0" indent="0">
                <a:buNone/>
              </a:pPr>
              <a:r>
                <a:rPr lang="en-US" sz="1300" dirty="0">
                  <a:solidFill>
                    <a:srgbClr val="1C2026"/>
                  </a:solidFill>
                  <a:latin typeface="Calibri" pitchFamily="34" charset="0"/>
                  <a:ea typeface="Calibri" pitchFamily="34" charset="-122"/>
                  <a:cs typeface="Calibri" pitchFamily="34" charset="-120"/>
                </a:rPr>
                <a:t>Five reference positions per connector (R1–R5) plus two daisy-chains per connector type.</a:t>
              </a:r>
              <a:endParaRPr lang="en-US" sz="1300" dirty="0"/>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7F5"/>
        </a:solidFill>
        <a:effectLst/>
      </p:bgPr>
    </p:bg>
    <p:spTree>
      <p:nvGrpSpPr>
        <p:cNvPr id="1" name=""/>
        <p:cNvGrpSpPr/>
        <p:nvPr/>
      </p:nvGrpSpPr>
      <p:grpSpPr>
        <a:xfrm>
          <a:off x="0" y="0"/>
          <a:ext cx="0" cy="0"/>
          <a:chOff x="0" y="0"/>
          <a:chExt cx="0" cy="0"/>
        </a:xfrm>
      </p:grpSpPr>
      <p:graphicFrame>
        <p:nvGraphicFramePr>
          <p:cNvPr id="23" name="Table 0"/>
          <p:cNvGraphicFramePr>
            <a:graphicFrameLocks noGrp="1"/>
          </p:cNvGraphicFramePr>
          <p:nvPr>
            <p:extLst>
              <p:ext uri="{D42A27DB-BD31-4B8C-83A1-F6EECF244321}">
                <p14:modId xmlns:p14="http://schemas.microsoft.com/office/powerpoint/2010/main" val="4292187353"/>
              </p:ext>
            </p:extLst>
          </p:nvPr>
        </p:nvGraphicFramePr>
        <p:xfrm>
          <a:off x="548640" y="1600200"/>
          <a:ext cx="5394960" cy="2286000"/>
        </p:xfrm>
        <a:graphic>
          <a:graphicData uri="http://schemas.openxmlformats.org/drawingml/2006/table">
            <a:tbl>
              <a:tblPr/>
              <a:tblGrid>
                <a:gridCol w="2938631">
                  <a:extLst>
                    <a:ext uri="{9D8B030D-6E8A-4147-A177-3AD203B41FA5}">
                      <a16:colId xmlns:a16="http://schemas.microsoft.com/office/drawing/2014/main" val="20000"/>
                    </a:ext>
                  </a:extLst>
                </a:gridCol>
                <a:gridCol w="2456329">
                  <a:extLst>
                    <a:ext uri="{9D8B030D-6E8A-4147-A177-3AD203B41FA5}">
                      <a16:colId xmlns:a16="http://schemas.microsoft.com/office/drawing/2014/main" val="20001"/>
                    </a:ext>
                  </a:extLst>
                </a:gridCol>
              </a:tblGrid>
              <a:tr h="457200">
                <a:tc>
                  <a:txBody>
                    <a:bodyPr/>
                    <a:lstStyle/>
                    <a:p>
                      <a:pPr marL="0" indent="0">
                        <a:buNone/>
                      </a:pPr>
                      <a:r>
                        <a:rPr lang="en-US" sz="1400" b="1" dirty="0">
                          <a:solidFill>
                            <a:srgbClr val="FFFFFF"/>
                          </a:solidFill>
                          <a:latin typeface="Calibri" pitchFamily="34" charset="0"/>
                          <a:ea typeface="Calibri" pitchFamily="34" charset="-122"/>
                          <a:cs typeface="Calibri" pitchFamily="34" charset="-120"/>
                        </a:rPr>
                        <a:t>HDR connectors</a:t>
                      </a:r>
                      <a:endParaRPr lang="en-US" sz="1400" dirty="0">
                        <a:latin typeface="Calibri" charset="0"/>
                        <a:ea typeface="Calibri" charset="0"/>
                        <a:cs typeface="Calibri" charset="0"/>
                      </a:endParaRPr>
                    </a:p>
                  </a:txBody>
                  <a:tcPr marL="109728" marR="109728"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1432C8"/>
                    </a:solidFill>
                  </a:tcPr>
                </a:tc>
                <a:tc>
                  <a:txBody>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Mean</a:t>
                      </a:r>
                      <a:endParaRPr lang="en-US" sz="1400" dirty="0">
                        <a:latin typeface="Calibri" charset="0"/>
                        <a:ea typeface="Calibri" charset="0"/>
                        <a:cs typeface="Calibri" charset="0"/>
                      </a:endParaRPr>
                    </a:p>
                  </a:txBody>
                  <a:tcPr marL="109728" marR="109728"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1432C8"/>
                    </a:solidFill>
                  </a:tcPr>
                </a:tc>
                <a:extLst>
                  <a:ext uri="{0D108BD9-81ED-4DB2-BD59-A6C34878D82A}">
                    <a16:rowId xmlns:a16="http://schemas.microsoft.com/office/drawing/2014/main" val="10000"/>
                  </a:ext>
                </a:extLst>
              </a:tr>
              <a:tr h="457200">
                <a:tc>
                  <a:txBody>
                    <a:bodyPr/>
                    <a:lstStyle/>
                    <a:p>
                      <a:pPr marL="0" indent="0">
                        <a:buNone/>
                      </a:pPr>
                      <a:r>
                        <a:rPr lang="en-US" sz="1400" dirty="0">
                          <a:solidFill>
                            <a:srgbClr val="1C2026"/>
                          </a:solidFill>
                          <a:latin typeface="Calibri" pitchFamily="34" charset="0"/>
                          <a:ea typeface="Calibri" pitchFamily="34" charset="-122"/>
                          <a:cs typeface="Calibri" pitchFamily="34" charset="-120"/>
                        </a:rPr>
                        <a:t>Daisy-chain 1 (32 lines – 64 contacts)</a:t>
                      </a:r>
                      <a:endParaRPr lang="en-US" sz="1400" dirty="0">
                        <a:latin typeface="Calibri" charset="0"/>
                        <a:ea typeface="Calibri" charset="0"/>
                        <a:cs typeface="Calibri" charset="0"/>
                      </a:endParaRPr>
                    </a:p>
                  </a:txBody>
                  <a:tcPr marL="109728" marR="109728"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1C2026"/>
                          </a:solidFill>
                          <a:latin typeface="Calibri" pitchFamily="34" charset="0"/>
                          <a:ea typeface="Calibri" pitchFamily="34" charset="-122"/>
                          <a:cs typeface="Calibri" pitchFamily="34" charset="-120"/>
                        </a:rPr>
                        <a:t>657 mΩ</a:t>
                      </a:r>
                      <a:endParaRPr lang="en-US" sz="1400" dirty="0">
                        <a:latin typeface="Calibri" charset="0"/>
                        <a:ea typeface="Calibri" charset="0"/>
                        <a:cs typeface="Calibri" charset="0"/>
                      </a:endParaRPr>
                    </a:p>
                  </a:txBody>
                  <a:tcPr marL="109728" marR="109728"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57200">
                <a:tc>
                  <a:txBody>
                    <a:bodyPr/>
                    <a:lstStyle/>
                    <a:p>
                      <a:pPr marL="0" indent="0">
                        <a:buNone/>
                      </a:pPr>
                      <a:r>
                        <a:rPr lang="en-US" sz="1400" dirty="0">
                          <a:solidFill>
                            <a:srgbClr val="1C2026"/>
                          </a:solidFill>
                          <a:latin typeface="Calibri" pitchFamily="34" charset="0"/>
                          <a:ea typeface="Calibri" pitchFamily="34" charset="-122"/>
                          <a:cs typeface="Calibri" pitchFamily="34" charset="-120"/>
                        </a:rPr>
                        <a:t>Daisy-chain 2 (32 lines – 64 contacts)</a:t>
                      </a:r>
                      <a:endParaRPr lang="en-US" sz="1400" dirty="0">
                        <a:latin typeface="Calibri" charset="0"/>
                        <a:ea typeface="Calibri" charset="0"/>
                        <a:cs typeface="Calibri" charset="0"/>
                      </a:endParaRPr>
                    </a:p>
                  </a:txBody>
                  <a:tcPr marL="109728" marR="109728"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1C2026"/>
                          </a:solidFill>
                          <a:latin typeface="Calibri" pitchFamily="34" charset="0"/>
                          <a:ea typeface="Calibri" pitchFamily="34" charset="-122"/>
                          <a:cs typeface="Calibri" pitchFamily="34" charset="-120"/>
                        </a:rPr>
                        <a:t>673 mΩ</a:t>
                      </a:r>
                      <a:endParaRPr lang="en-US" sz="1400" dirty="0">
                        <a:latin typeface="Calibri" charset="0"/>
                        <a:ea typeface="Calibri" charset="0"/>
                        <a:cs typeface="Calibri" charset="0"/>
                      </a:endParaRPr>
                    </a:p>
                  </a:txBody>
                  <a:tcPr marL="109728" marR="109728"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57200">
                <a:tc>
                  <a:txBody>
                    <a:bodyPr/>
                    <a:lstStyle/>
                    <a:p>
                      <a:pPr marL="0" indent="0">
                        <a:buNone/>
                      </a:pPr>
                      <a:r>
                        <a:rPr lang="en-US" sz="1400" dirty="0">
                          <a:solidFill>
                            <a:srgbClr val="1C2026"/>
                          </a:solidFill>
                          <a:latin typeface="Calibri" pitchFamily="34" charset="0"/>
                          <a:ea typeface="Calibri" pitchFamily="34" charset="-122"/>
                          <a:cs typeface="Calibri" pitchFamily="34" charset="-120"/>
                        </a:rPr>
                        <a:t>5 Contact resistances</a:t>
                      </a:r>
                      <a:endParaRPr lang="en-US" sz="1400" dirty="0">
                        <a:latin typeface="Calibri" charset="0"/>
                        <a:ea typeface="Calibri" charset="0"/>
                        <a:cs typeface="Calibri" charset="0"/>
                      </a:endParaRPr>
                    </a:p>
                  </a:txBody>
                  <a:tcPr marL="109728" marR="109728"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1C2026"/>
                          </a:solidFill>
                          <a:latin typeface="Calibri" pitchFamily="34" charset="0"/>
                          <a:ea typeface="Calibri" pitchFamily="34" charset="-122"/>
                          <a:cs typeface="Calibri" pitchFamily="34" charset="-120"/>
                        </a:rPr>
                        <a:t>13 – 24 mΩ</a:t>
                      </a:r>
                      <a:endParaRPr lang="en-US" sz="1400" dirty="0">
                        <a:latin typeface="Calibri" charset="0"/>
                        <a:ea typeface="Calibri" charset="0"/>
                        <a:cs typeface="Calibri" charset="0"/>
                      </a:endParaRPr>
                    </a:p>
                  </a:txBody>
                  <a:tcPr marL="109728" marR="109728"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57200">
                <a:tc>
                  <a:txBody>
                    <a:bodyPr/>
                    <a:lstStyle/>
                    <a:p>
                      <a:pPr marL="0" indent="0">
                        <a:buNone/>
                      </a:pPr>
                      <a:r>
                        <a:rPr lang="en-US" sz="1400" dirty="0">
                          <a:solidFill>
                            <a:srgbClr val="1C2026"/>
                          </a:solidFill>
                          <a:latin typeface="Calibri" pitchFamily="34" charset="0"/>
                          <a:ea typeface="Calibri" pitchFamily="34" charset="-122"/>
                          <a:cs typeface="Calibri" pitchFamily="34" charset="-120"/>
                        </a:rPr>
                        <a:t>Insulation resistance</a:t>
                      </a:r>
                      <a:endParaRPr lang="en-US" sz="1400" dirty="0">
                        <a:latin typeface="Calibri" charset="0"/>
                        <a:ea typeface="Calibri" charset="0"/>
                        <a:cs typeface="Calibri" charset="0"/>
                      </a:endParaRPr>
                    </a:p>
                  </a:txBody>
                  <a:tcPr marL="109728" marR="109728"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1C2026"/>
                          </a:solidFill>
                          <a:latin typeface="Calibri" pitchFamily="34" charset="0"/>
                          <a:ea typeface="Calibri" pitchFamily="34" charset="-122"/>
                          <a:cs typeface="Calibri" pitchFamily="34" charset="-120"/>
                        </a:rPr>
                        <a:t>30 – 40 GΩ</a:t>
                      </a:r>
                      <a:endParaRPr lang="en-US" sz="1400" dirty="0">
                        <a:latin typeface="Calibri" charset="0"/>
                        <a:ea typeface="Calibri" charset="0"/>
                        <a:cs typeface="Calibri" charset="0"/>
                      </a:endParaRPr>
                    </a:p>
                  </a:txBody>
                  <a:tcPr marL="109728" marR="109728"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graphicFrame>
        <p:nvGraphicFramePr>
          <p:cNvPr id="45" name="Table 1"/>
          <p:cNvGraphicFramePr>
            <a:graphicFrameLocks noGrp="1"/>
          </p:cNvGraphicFramePr>
          <p:nvPr>
            <p:extLst>
              <p:ext uri="{D42A27DB-BD31-4B8C-83A1-F6EECF244321}">
                <p14:modId xmlns:p14="http://schemas.microsoft.com/office/powerpoint/2010/main" val="2053581435"/>
              </p:ext>
            </p:extLst>
          </p:nvPr>
        </p:nvGraphicFramePr>
        <p:xfrm>
          <a:off x="6263640" y="1600200"/>
          <a:ext cx="5394960" cy="2286000"/>
        </p:xfrm>
        <a:graphic>
          <a:graphicData uri="http://schemas.openxmlformats.org/drawingml/2006/table">
            <a:tbl>
              <a:tblPr/>
              <a:tblGrid>
                <a:gridCol w="2743200">
                  <a:extLst>
                    <a:ext uri="{9D8B030D-6E8A-4147-A177-3AD203B41FA5}">
                      <a16:colId xmlns:a16="http://schemas.microsoft.com/office/drawing/2014/main" val="20000"/>
                    </a:ext>
                  </a:extLst>
                </a:gridCol>
                <a:gridCol w="2651760">
                  <a:extLst>
                    <a:ext uri="{9D8B030D-6E8A-4147-A177-3AD203B41FA5}">
                      <a16:colId xmlns:a16="http://schemas.microsoft.com/office/drawing/2014/main" val="20001"/>
                    </a:ext>
                  </a:extLst>
                </a:gridCol>
              </a:tblGrid>
              <a:tr h="457200">
                <a:tc>
                  <a:txBody>
                    <a:bodyPr/>
                    <a:lstStyle/>
                    <a:p>
                      <a:pPr marL="0" indent="0">
                        <a:buNone/>
                      </a:pPr>
                      <a:r>
                        <a:rPr lang="en-US" sz="1400" b="1" dirty="0">
                          <a:solidFill>
                            <a:srgbClr val="FFFFFF"/>
                          </a:solidFill>
                          <a:latin typeface="Calibri" pitchFamily="34" charset="0"/>
                          <a:ea typeface="Calibri" pitchFamily="34" charset="-122"/>
                          <a:cs typeface="Calibri" pitchFamily="34" charset="-120"/>
                        </a:rPr>
                        <a:t>Power connectors</a:t>
                      </a:r>
                      <a:endParaRPr lang="en-US" sz="1400" dirty="0">
                        <a:latin typeface="Calibri" charset="0"/>
                        <a:ea typeface="Calibri" charset="0"/>
                        <a:cs typeface="Calibri" charset="0"/>
                      </a:endParaRPr>
                    </a:p>
                  </a:txBody>
                  <a:tcPr marL="109728" marR="109728"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1432C8"/>
                    </a:solidFill>
                  </a:tcPr>
                </a:tc>
                <a:tc>
                  <a:txBody>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Mean</a:t>
                      </a:r>
                      <a:endParaRPr lang="en-US" sz="1400" dirty="0">
                        <a:latin typeface="Calibri" charset="0"/>
                        <a:ea typeface="Calibri" charset="0"/>
                        <a:cs typeface="Calibri" charset="0"/>
                      </a:endParaRPr>
                    </a:p>
                  </a:txBody>
                  <a:tcPr marL="109728" marR="109728"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1432C8"/>
                    </a:solidFill>
                  </a:tcPr>
                </a:tc>
                <a:extLst>
                  <a:ext uri="{0D108BD9-81ED-4DB2-BD59-A6C34878D82A}">
                    <a16:rowId xmlns:a16="http://schemas.microsoft.com/office/drawing/2014/main" val="10000"/>
                  </a:ext>
                </a:extLst>
              </a:tr>
              <a:tr h="457200">
                <a:tc>
                  <a:txBody>
                    <a:bodyPr/>
                    <a:lstStyle/>
                    <a:p>
                      <a:pPr marL="0" indent="0">
                        <a:buNone/>
                      </a:pPr>
                      <a:r>
                        <a:rPr lang="en-US" sz="1400" dirty="0">
                          <a:solidFill>
                            <a:srgbClr val="1C2026"/>
                          </a:solidFill>
                          <a:latin typeface="Calibri" pitchFamily="34" charset="0"/>
                          <a:ea typeface="Calibri" pitchFamily="34" charset="-122"/>
                          <a:cs typeface="Calibri" pitchFamily="34" charset="-120"/>
                        </a:rPr>
                        <a:t>Daisy-chain 1 (20 contacts)</a:t>
                      </a:r>
                      <a:endParaRPr lang="en-US" sz="1400" dirty="0">
                        <a:latin typeface="Calibri" charset="0"/>
                        <a:ea typeface="Calibri" charset="0"/>
                        <a:cs typeface="Calibri" charset="0"/>
                      </a:endParaRPr>
                    </a:p>
                  </a:txBody>
                  <a:tcPr marL="109728" marR="109728"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1C2026"/>
                          </a:solidFill>
                          <a:latin typeface="Calibri" pitchFamily="34" charset="0"/>
                          <a:ea typeface="Calibri" pitchFamily="34" charset="-122"/>
                          <a:cs typeface="Calibri" pitchFamily="34" charset="-120"/>
                        </a:rPr>
                        <a:t>295 mΩ</a:t>
                      </a:r>
                      <a:endParaRPr lang="en-US" sz="1400" dirty="0">
                        <a:latin typeface="Calibri" charset="0"/>
                        <a:ea typeface="Calibri" charset="0"/>
                        <a:cs typeface="Calibri" charset="0"/>
                      </a:endParaRPr>
                    </a:p>
                  </a:txBody>
                  <a:tcPr marL="109728" marR="109728"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57200">
                <a:tc>
                  <a:txBody>
                    <a:bodyPr/>
                    <a:lstStyle/>
                    <a:p>
                      <a:pPr marL="0" indent="0">
                        <a:buNone/>
                      </a:pPr>
                      <a:r>
                        <a:rPr lang="en-US" sz="1400" dirty="0">
                          <a:solidFill>
                            <a:srgbClr val="1C2026"/>
                          </a:solidFill>
                          <a:latin typeface="Calibri" pitchFamily="34" charset="0"/>
                          <a:ea typeface="Calibri" pitchFamily="34" charset="-122"/>
                          <a:cs typeface="Calibri" pitchFamily="34" charset="-120"/>
                        </a:rPr>
                        <a:t>Daisy-chain 2 (20 contacts)</a:t>
                      </a:r>
                      <a:endParaRPr lang="en-US" sz="1400" dirty="0">
                        <a:latin typeface="Calibri" charset="0"/>
                        <a:ea typeface="Calibri" charset="0"/>
                        <a:cs typeface="Calibri" charset="0"/>
                      </a:endParaRPr>
                    </a:p>
                  </a:txBody>
                  <a:tcPr marL="109728" marR="109728"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1C2026"/>
                          </a:solidFill>
                          <a:latin typeface="Calibri" pitchFamily="34" charset="0"/>
                          <a:ea typeface="Calibri" pitchFamily="34" charset="-122"/>
                          <a:cs typeface="Calibri" pitchFamily="34" charset="-120"/>
                        </a:rPr>
                        <a:t>295 mΩ</a:t>
                      </a:r>
                      <a:endParaRPr lang="en-US" sz="1400" dirty="0">
                        <a:latin typeface="Calibri" charset="0"/>
                        <a:ea typeface="Calibri" charset="0"/>
                        <a:cs typeface="Calibri" charset="0"/>
                      </a:endParaRPr>
                    </a:p>
                  </a:txBody>
                  <a:tcPr marL="109728" marR="109728"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57200">
                <a:tc>
                  <a:txBody>
                    <a:bodyPr/>
                    <a:lstStyle/>
                    <a:p>
                      <a:pPr marL="0" indent="0">
                        <a:buNone/>
                      </a:pPr>
                      <a:r>
                        <a:rPr lang="en-US" sz="1400" dirty="0">
                          <a:solidFill>
                            <a:srgbClr val="1C2026"/>
                          </a:solidFill>
                          <a:latin typeface="Calibri" pitchFamily="34" charset="0"/>
                          <a:ea typeface="Calibri" pitchFamily="34" charset="-122"/>
                          <a:cs typeface="Calibri" pitchFamily="34" charset="-120"/>
                        </a:rPr>
                        <a:t>Contact R1–R5, low/rated</a:t>
                      </a:r>
                      <a:endParaRPr lang="en-US" sz="1400" dirty="0">
                        <a:latin typeface="Calibri" charset="0"/>
                        <a:ea typeface="Calibri" charset="0"/>
                        <a:cs typeface="Calibri" charset="0"/>
                      </a:endParaRPr>
                    </a:p>
                  </a:txBody>
                  <a:tcPr marL="109728" marR="109728"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1C2026"/>
                          </a:solidFill>
                          <a:latin typeface="Calibri" pitchFamily="34" charset="0"/>
                          <a:ea typeface="Calibri" pitchFamily="34" charset="-122"/>
                          <a:cs typeface="Calibri" pitchFamily="34" charset="-120"/>
                        </a:rPr>
                        <a:t>7 – 22 / 7 – 25 mΩ</a:t>
                      </a:r>
                      <a:endParaRPr lang="en-US" sz="1400" dirty="0">
                        <a:latin typeface="Calibri" charset="0"/>
                        <a:ea typeface="Calibri" charset="0"/>
                        <a:cs typeface="Calibri" charset="0"/>
                      </a:endParaRPr>
                    </a:p>
                  </a:txBody>
                  <a:tcPr marL="109728" marR="109728"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57200">
                <a:tc>
                  <a:txBody>
                    <a:bodyPr/>
                    <a:lstStyle/>
                    <a:p>
                      <a:pPr marL="0" indent="0">
                        <a:buNone/>
                      </a:pPr>
                      <a:r>
                        <a:rPr lang="en-US" sz="1400" dirty="0">
                          <a:solidFill>
                            <a:srgbClr val="1C2026"/>
                          </a:solidFill>
                          <a:latin typeface="Calibri" pitchFamily="34" charset="0"/>
                          <a:ea typeface="Calibri" pitchFamily="34" charset="-122"/>
                          <a:cs typeface="Calibri" pitchFamily="34" charset="-120"/>
                        </a:rPr>
                        <a:t>Insulation resistance</a:t>
                      </a:r>
                      <a:endParaRPr lang="en-US" sz="1400" dirty="0">
                        <a:latin typeface="Calibri" charset="0"/>
                        <a:ea typeface="Calibri" charset="0"/>
                        <a:cs typeface="Calibri" charset="0"/>
                      </a:endParaRPr>
                    </a:p>
                  </a:txBody>
                  <a:tcPr marL="109728" marR="109728"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1C2026"/>
                          </a:solidFill>
                          <a:latin typeface="Calibri" pitchFamily="34" charset="0"/>
                          <a:ea typeface="Calibri" pitchFamily="34" charset="-122"/>
                          <a:cs typeface="Calibri" pitchFamily="34" charset="-120"/>
                        </a:rPr>
                        <a:t>110 – 270 GΩ</a:t>
                      </a:r>
                      <a:endParaRPr lang="en-US" sz="1400" dirty="0">
                        <a:latin typeface="Calibri" charset="0"/>
                        <a:ea typeface="Calibri" charset="0"/>
                        <a:cs typeface="Calibri" charset="0"/>
                      </a:endParaRPr>
                    </a:p>
                  </a:txBody>
                  <a:tcPr marL="109728" marR="109728" marT="27432" marB="27432" anchor="ctr">
                    <a:lnL w="6350" cap="flat" cmpd="sng" algn="ctr">
                      <a:solidFill>
                        <a:srgbClr val="D9D7D2"/>
                      </a:solidFill>
                      <a:prstDash val="solid"/>
                      <a:round/>
                      <a:headEnd type="none" w="med" len="med"/>
                      <a:tailEnd type="none" w="med" len="med"/>
                    </a:lnL>
                    <a:lnR w="6350" cap="flat" cmpd="sng" algn="ctr">
                      <a:solidFill>
                        <a:srgbClr val="D9D7D2"/>
                      </a:solidFill>
                      <a:prstDash val="solid"/>
                      <a:round/>
                      <a:headEnd type="none" w="med" len="med"/>
                      <a:tailEnd type="none" w="med" len="med"/>
                    </a:lnR>
                    <a:lnT w="6350" cap="flat" cmpd="sng" algn="ctr">
                      <a:solidFill>
                        <a:srgbClr val="D9D7D2"/>
                      </a:solidFill>
                      <a:prstDash val="solid"/>
                      <a:round/>
                      <a:headEnd type="none" w="med" len="med"/>
                      <a:tailEnd type="none" w="med" len="med"/>
                    </a:lnT>
                    <a:lnB w="6350" cap="flat" cmpd="sng" algn="ctr">
                      <a:solidFill>
                        <a:srgbClr val="D9D7D2"/>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grpSp>
        <p:nvGrpSpPr>
          <p:cNvPr id="6" name="Group 5">
            <a:extLst>
              <a:ext uri="{FF2B5EF4-FFF2-40B4-BE49-F238E27FC236}">
                <a16:creationId xmlns:a16="http://schemas.microsoft.com/office/drawing/2014/main" id="{452C2743-6DB6-82D0-FD54-67069A3A3F91}"/>
              </a:ext>
            </a:extLst>
          </p:cNvPr>
          <p:cNvGrpSpPr/>
          <p:nvPr/>
        </p:nvGrpSpPr>
        <p:grpSpPr>
          <a:xfrm>
            <a:off x="548640" y="292608"/>
            <a:ext cx="11109960" cy="6437197"/>
            <a:chOff x="548640" y="292608"/>
            <a:chExt cx="11109960" cy="6437197"/>
          </a:xfrm>
        </p:grpSpPr>
        <p:sp>
          <p:nvSpPr>
            <p:cNvPr id="2" name="Text 0"/>
            <p:cNvSpPr/>
            <p:nvPr/>
          </p:nvSpPr>
          <p:spPr>
            <a:xfrm>
              <a:off x="548640" y="292608"/>
              <a:ext cx="8229600" cy="274320"/>
            </a:xfrm>
            <a:prstGeom prst="rect">
              <a:avLst/>
            </a:prstGeom>
            <a:noFill/>
            <a:ln/>
          </p:spPr>
          <p:txBody>
            <a:bodyPr wrap="square" lIns="0" tIns="0" rIns="0" bIns="0" rtlCol="0" anchor="ctr"/>
            <a:lstStyle/>
            <a:p>
              <a:pPr marL="0" indent="0">
                <a:buNone/>
              </a:pPr>
              <a:r>
                <a:rPr lang="en-US" sz="1100" b="1" kern="0" spc="300" dirty="0">
                  <a:solidFill>
                    <a:srgbClr val="1432C8"/>
                  </a:solidFill>
                  <a:latin typeface="Calibri" pitchFamily="34" charset="0"/>
                  <a:ea typeface="Calibri" pitchFamily="34" charset="-122"/>
                  <a:cs typeface="Calibri" pitchFamily="34" charset="-120"/>
                </a:rPr>
                <a:t>ALTER TECHNOLOGY · DC RESULTS</a:t>
              </a:r>
              <a:endParaRPr lang="en-US" sz="1100" dirty="0"/>
            </a:p>
          </p:txBody>
        </p:sp>
        <p:sp>
          <p:nvSpPr>
            <p:cNvPr id="3" name="Text 1"/>
            <p:cNvSpPr/>
            <p:nvPr/>
          </p:nvSpPr>
          <p:spPr>
            <a:xfrm>
              <a:off x="548640" y="548640"/>
              <a:ext cx="11064240" cy="868680"/>
            </a:xfrm>
            <a:prstGeom prst="rect">
              <a:avLst/>
            </a:prstGeom>
            <a:noFill/>
            <a:ln/>
          </p:spPr>
          <p:txBody>
            <a:bodyPr wrap="square" lIns="0" tIns="0" rIns="0" bIns="0" rtlCol="0" anchor="t">
              <a:normAutofit/>
            </a:bodyPr>
            <a:lstStyle/>
            <a:p>
              <a:pPr marL="0" indent="0">
                <a:buNone/>
              </a:pPr>
              <a:r>
                <a:rPr lang="en-US" sz="2600" b="1" dirty="0">
                  <a:solidFill>
                    <a:srgbClr val="1C2026"/>
                  </a:solidFill>
                  <a:latin typeface="Avenir Next LT Pro" pitchFamily="34" charset="0"/>
                  <a:ea typeface="Avenir Next LT Pro" pitchFamily="34" charset="-122"/>
                  <a:cs typeface="Avenir Next LT Pro" pitchFamily="34" charset="-120"/>
                </a:rPr>
                <a:t>Typical DC values: low contact resistance and tens-to-hundreds of GΩ insulation</a:t>
              </a:r>
              <a:endParaRPr lang="en-US" sz="2600" dirty="0"/>
            </a:p>
          </p:txBody>
        </p:sp>
        <p:sp>
          <p:nvSpPr>
            <p:cNvPr id="4" name="Text 2"/>
            <p:cNvSpPr/>
            <p:nvPr/>
          </p:nvSpPr>
          <p:spPr>
            <a:xfrm>
              <a:off x="548640" y="6446520"/>
              <a:ext cx="8229600" cy="274320"/>
            </a:xfrm>
            <a:prstGeom prst="rect">
              <a:avLst/>
            </a:prstGeom>
            <a:noFill/>
            <a:ln/>
          </p:spPr>
          <p:txBody>
            <a:bodyPr wrap="square" lIns="0" tIns="0" rIns="0" bIns="0" rtlCol="0" anchor="ctr"/>
            <a:lstStyle/>
            <a:p>
              <a:pPr marL="0" indent="0">
                <a:buNone/>
              </a:pPr>
              <a:r>
                <a:rPr lang="en-US" sz="900" dirty="0">
                  <a:solidFill>
                    <a:srgbClr val="9AA0A8"/>
                  </a:solidFill>
                  <a:latin typeface="Calibri" pitchFamily="34" charset="0"/>
                  <a:ea typeface="Calibri" pitchFamily="34" charset="-122"/>
                  <a:cs typeface="Calibri" pitchFamily="34" charset="-120"/>
                </a:rPr>
                <a:t>SPCD 2026  ·  </a:t>
              </a:r>
              <a:r>
                <a:rPr lang="en-US" sz="900" dirty="0">
                  <a:solidFill>
                    <a:srgbClr val="9AA0A8"/>
                  </a:solidFill>
                  <a:latin typeface="Avenir Next LT Pro" pitchFamily="34" charset="0"/>
                  <a:ea typeface="Avenir Next LT Pro" pitchFamily="34" charset="-122"/>
                  <a:cs typeface="Avenir Next LT Pro" pitchFamily="34" charset="-120"/>
                </a:rPr>
                <a:t>HYPERBITS™</a:t>
              </a:r>
              <a:r>
                <a:rPr lang="en-US" sz="900" dirty="0">
                  <a:solidFill>
                    <a:srgbClr val="9AA0A8"/>
                  </a:solidFill>
                  <a:latin typeface="Calibri" pitchFamily="34" charset="0"/>
                  <a:ea typeface="Calibri" pitchFamily="34" charset="-122"/>
                  <a:cs typeface="Calibri" pitchFamily="34" charset="-120"/>
                </a:rPr>
                <a:t>  ·  Performance Interconnect SAS  ·  Alter Technology France · TRR 19/09/2026</a:t>
              </a:r>
              <a:endParaRPr lang="en-US" sz="900" dirty="0"/>
            </a:p>
          </p:txBody>
        </p:sp>
        <p:sp>
          <p:nvSpPr>
            <p:cNvPr id="5" name="Text 3"/>
            <p:cNvSpPr/>
            <p:nvPr/>
          </p:nvSpPr>
          <p:spPr>
            <a:xfrm>
              <a:off x="11155680" y="6455485"/>
              <a:ext cx="502920" cy="274320"/>
            </a:xfrm>
            <a:prstGeom prst="rect">
              <a:avLst/>
            </a:prstGeom>
            <a:noFill/>
            <a:ln/>
          </p:spPr>
          <p:txBody>
            <a:bodyPr wrap="square" lIns="0" tIns="0" rIns="0" bIns="0" rtlCol="0" anchor="ctr"/>
            <a:lstStyle/>
            <a:p>
              <a:pPr marL="0" indent="0" algn="r">
                <a:buNone/>
              </a:pPr>
              <a:r>
                <a:rPr lang="en-US" sz="900" dirty="0">
                  <a:solidFill>
                    <a:srgbClr val="9AA0A8"/>
                  </a:solidFill>
                  <a:latin typeface="Calibri" pitchFamily="34" charset="0"/>
                  <a:ea typeface="Calibri" pitchFamily="34" charset="-122"/>
                  <a:cs typeface="Calibri" pitchFamily="34" charset="-120"/>
                </a:rPr>
                <a:t>22</a:t>
              </a:r>
              <a:endParaRPr lang="en-US" sz="900" dirty="0"/>
            </a:p>
          </p:txBody>
        </p:sp>
        <p:sp>
          <p:nvSpPr>
            <p:cNvPr id="8" name="Shape 4"/>
            <p:cNvSpPr/>
            <p:nvPr/>
          </p:nvSpPr>
          <p:spPr>
            <a:xfrm>
              <a:off x="548640" y="4206240"/>
              <a:ext cx="3520440" cy="1600200"/>
            </a:xfrm>
            <a:prstGeom prst="rect">
              <a:avLst/>
            </a:prstGeom>
            <a:solidFill>
              <a:srgbClr val="E6EAFA"/>
            </a:solidFill>
            <a:ln w="9525">
              <a:solidFill>
                <a:srgbClr val="D9D7D2"/>
              </a:solidFill>
              <a:prstDash val="solid"/>
            </a:ln>
          </p:spPr>
          <p:txBody>
            <a:bodyPr/>
            <a:lstStyle/>
            <a:p>
              <a:endParaRPr lang="en-CA"/>
            </a:p>
          </p:txBody>
        </p:sp>
        <p:sp>
          <p:nvSpPr>
            <p:cNvPr id="9" name="Text 5"/>
            <p:cNvSpPr/>
            <p:nvPr/>
          </p:nvSpPr>
          <p:spPr>
            <a:xfrm>
              <a:off x="777240" y="4343400"/>
              <a:ext cx="3108960" cy="640080"/>
            </a:xfrm>
            <a:prstGeom prst="rect">
              <a:avLst/>
            </a:prstGeom>
            <a:noFill/>
            <a:ln/>
          </p:spPr>
          <p:txBody>
            <a:bodyPr wrap="square" lIns="0" tIns="0" rIns="0" bIns="0" rtlCol="0" anchor="ctr"/>
            <a:lstStyle/>
            <a:p>
              <a:pPr marL="0" indent="0">
                <a:buNone/>
              </a:pPr>
              <a:r>
                <a:rPr lang="en-US" sz="2800" b="1" dirty="0">
                  <a:solidFill>
                    <a:srgbClr val="1432C8"/>
                  </a:solidFill>
                  <a:latin typeface="Avenir Next LT Pro" pitchFamily="34" charset="0"/>
                  <a:ea typeface="Avenir Next LT Pro" pitchFamily="34" charset="-122"/>
                  <a:cs typeface="Avenir Next LT Pro" pitchFamily="34" charset="-120"/>
                </a:rPr>
                <a:t>7 mΩ</a:t>
              </a:r>
              <a:endParaRPr lang="en-US" sz="2800" dirty="0"/>
            </a:p>
          </p:txBody>
        </p:sp>
        <p:sp>
          <p:nvSpPr>
            <p:cNvPr id="10" name="Text 6"/>
            <p:cNvSpPr/>
            <p:nvPr/>
          </p:nvSpPr>
          <p:spPr>
            <a:xfrm>
              <a:off x="777240" y="5029200"/>
              <a:ext cx="3108960" cy="640080"/>
            </a:xfrm>
            <a:prstGeom prst="rect">
              <a:avLst/>
            </a:prstGeom>
            <a:noFill/>
            <a:ln/>
          </p:spPr>
          <p:txBody>
            <a:bodyPr wrap="square" lIns="0" tIns="0" rIns="0" bIns="0" rtlCol="0" anchor="t"/>
            <a:lstStyle/>
            <a:p>
              <a:pPr marL="0" indent="0">
                <a:buNone/>
              </a:pPr>
              <a:r>
                <a:rPr lang="en-US" sz="1300" dirty="0">
                  <a:solidFill>
                    <a:srgbClr val="1C2026"/>
                  </a:solidFill>
                  <a:latin typeface="Calibri" pitchFamily="34" charset="0"/>
                  <a:ea typeface="Calibri" pitchFamily="34" charset="-122"/>
                  <a:cs typeface="Calibri" pitchFamily="34" charset="-120"/>
                </a:rPr>
                <a:t>lowest power-connector contact reading</a:t>
              </a:r>
              <a:endParaRPr lang="en-US" sz="1300" dirty="0"/>
            </a:p>
          </p:txBody>
        </p:sp>
        <p:sp>
          <p:nvSpPr>
            <p:cNvPr id="11" name="Shape 7"/>
            <p:cNvSpPr/>
            <p:nvPr/>
          </p:nvSpPr>
          <p:spPr>
            <a:xfrm>
              <a:off x="4297680" y="4206240"/>
              <a:ext cx="3520440" cy="1600200"/>
            </a:xfrm>
            <a:prstGeom prst="rect">
              <a:avLst/>
            </a:prstGeom>
            <a:solidFill>
              <a:srgbClr val="E6EAFA"/>
            </a:solidFill>
            <a:ln w="9525">
              <a:solidFill>
                <a:srgbClr val="D9D7D2"/>
              </a:solidFill>
              <a:prstDash val="solid"/>
            </a:ln>
          </p:spPr>
          <p:txBody>
            <a:bodyPr/>
            <a:lstStyle/>
            <a:p>
              <a:endParaRPr lang="en-CA"/>
            </a:p>
          </p:txBody>
        </p:sp>
        <p:sp>
          <p:nvSpPr>
            <p:cNvPr id="12" name="Text 8"/>
            <p:cNvSpPr/>
            <p:nvPr/>
          </p:nvSpPr>
          <p:spPr>
            <a:xfrm>
              <a:off x="4526280" y="4343400"/>
              <a:ext cx="3108960" cy="640080"/>
            </a:xfrm>
            <a:prstGeom prst="rect">
              <a:avLst/>
            </a:prstGeom>
            <a:noFill/>
            <a:ln/>
          </p:spPr>
          <p:txBody>
            <a:bodyPr wrap="square" lIns="0" tIns="0" rIns="0" bIns="0" rtlCol="0" anchor="ctr"/>
            <a:lstStyle/>
            <a:p>
              <a:pPr marL="0" indent="0">
                <a:buNone/>
              </a:pPr>
              <a:r>
                <a:rPr lang="en-US" sz="2800" b="1" dirty="0">
                  <a:solidFill>
                    <a:srgbClr val="1432C8"/>
                  </a:solidFill>
                  <a:latin typeface="Avenir Next LT Pro" pitchFamily="34" charset="0"/>
                  <a:ea typeface="Avenir Next LT Pro" pitchFamily="34" charset="-122"/>
                  <a:cs typeface="Avenir Next LT Pro" pitchFamily="34" charset="-120"/>
                </a:rPr>
                <a:t>13–24 mΩ</a:t>
              </a:r>
              <a:endParaRPr lang="en-US" sz="2800" dirty="0"/>
            </a:p>
          </p:txBody>
        </p:sp>
        <p:sp>
          <p:nvSpPr>
            <p:cNvPr id="13" name="Text 9"/>
            <p:cNvSpPr/>
            <p:nvPr/>
          </p:nvSpPr>
          <p:spPr>
            <a:xfrm>
              <a:off x="4526280" y="5029200"/>
              <a:ext cx="3108960" cy="640080"/>
            </a:xfrm>
            <a:prstGeom prst="rect">
              <a:avLst/>
            </a:prstGeom>
            <a:noFill/>
            <a:ln/>
          </p:spPr>
          <p:txBody>
            <a:bodyPr wrap="square" lIns="0" tIns="0" rIns="0" bIns="0" rtlCol="0" anchor="t"/>
            <a:lstStyle/>
            <a:p>
              <a:pPr marL="0" indent="0">
                <a:buNone/>
              </a:pPr>
              <a:r>
                <a:rPr lang="en-US" sz="1300" dirty="0">
                  <a:solidFill>
                    <a:srgbClr val="1C2026"/>
                  </a:solidFill>
                  <a:latin typeface="Calibri" pitchFamily="34" charset="0"/>
                  <a:ea typeface="Calibri" pitchFamily="34" charset="-122"/>
                  <a:cs typeface="Calibri" pitchFamily="34" charset="-120"/>
                </a:rPr>
                <a:t>HDR contact range, card to backplane</a:t>
              </a:r>
              <a:endParaRPr lang="en-US" sz="1300" dirty="0"/>
            </a:p>
          </p:txBody>
        </p:sp>
        <p:sp>
          <p:nvSpPr>
            <p:cNvPr id="14" name="Shape 10"/>
            <p:cNvSpPr/>
            <p:nvPr/>
          </p:nvSpPr>
          <p:spPr>
            <a:xfrm>
              <a:off x="8046720" y="4206240"/>
              <a:ext cx="3520440" cy="1600200"/>
            </a:xfrm>
            <a:prstGeom prst="rect">
              <a:avLst/>
            </a:prstGeom>
            <a:solidFill>
              <a:srgbClr val="E6EAFA"/>
            </a:solidFill>
            <a:ln w="9525">
              <a:solidFill>
                <a:srgbClr val="D9D7D2"/>
              </a:solidFill>
              <a:prstDash val="solid"/>
            </a:ln>
          </p:spPr>
          <p:txBody>
            <a:bodyPr/>
            <a:lstStyle/>
            <a:p>
              <a:endParaRPr lang="en-CA"/>
            </a:p>
          </p:txBody>
        </p:sp>
        <p:sp>
          <p:nvSpPr>
            <p:cNvPr id="15" name="Text 11"/>
            <p:cNvSpPr/>
            <p:nvPr/>
          </p:nvSpPr>
          <p:spPr>
            <a:xfrm>
              <a:off x="8275320" y="4343400"/>
              <a:ext cx="3108960" cy="640080"/>
            </a:xfrm>
            <a:prstGeom prst="rect">
              <a:avLst/>
            </a:prstGeom>
            <a:noFill/>
            <a:ln/>
          </p:spPr>
          <p:txBody>
            <a:bodyPr wrap="square" lIns="0" tIns="0" rIns="0" bIns="0" rtlCol="0" anchor="ctr"/>
            <a:lstStyle/>
            <a:p>
              <a:pPr marL="0" indent="0">
                <a:buNone/>
              </a:pPr>
              <a:r>
                <a:rPr lang="en-US" sz="2800" b="1" dirty="0">
                  <a:solidFill>
                    <a:srgbClr val="1432C8"/>
                  </a:solidFill>
                  <a:latin typeface="Avenir Next LT Pro" pitchFamily="34" charset="0"/>
                  <a:ea typeface="Avenir Next LT Pro" pitchFamily="34" charset="-122"/>
                  <a:cs typeface="Avenir Next LT Pro" pitchFamily="34" charset="-120"/>
                </a:rPr>
                <a:t>750 Vrms</a:t>
              </a:r>
              <a:endParaRPr lang="en-US" sz="2800" dirty="0"/>
            </a:p>
          </p:txBody>
        </p:sp>
        <p:sp>
          <p:nvSpPr>
            <p:cNvPr id="16" name="Text 12"/>
            <p:cNvSpPr/>
            <p:nvPr/>
          </p:nvSpPr>
          <p:spPr>
            <a:xfrm>
              <a:off x="8275320" y="5029200"/>
              <a:ext cx="3108960" cy="640080"/>
            </a:xfrm>
            <a:prstGeom prst="rect">
              <a:avLst/>
            </a:prstGeom>
            <a:noFill/>
            <a:ln/>
          </p:spPr>
          <p:txBody>
            <a:bodyPr wrap="square" lIns="0" tIns="0" rIns="0" bIns="0" rtlCol="0" anchor="t"/>
            <a:lstStyle/>
            <a:p>
              <a:pPr marL="0" indent="0">
                <a:buNone/>
              </a:pPr>
              <a:r>
                <a:rPr lang="en-US" sz="1300" dirty="0">
                  <a:solidFill>
                    <a:srgbClr val="1C2026"/>
                  </a:solidFill>
                  <a:latin typeface="Calibri" pitchFamily="34" charset="0"/>
                  <a:ea typeface="Calibri" pitchFamily="34" charset="-122"/>
                  <a:cs typeface="Calibri" pitchFamily="34" charset="-120"/>
                </a:rPr>
                <a:t>voltage proof applied, IR at 500 Vdc</a:t>
              </a:r>
              <a:endParaRPr lang="en-US" sz="1300" dirty="0"/>
            </a:p>
          </p:txBody>
        </p:sp>
        <p:sp>
          <p:nvSpPr>
            <p:cNvPr id="17" name="Text 13"/>
            <p:cNvSpPr/>
            <p:nvPr/>
          </p:nvSpPr>
          <p:spPr>
            <a:xfrm>
              <a:off x="548640" y="5943600"/>
              <a:ext cx="10972800" cy="274320"/>
            </a:xfrm>
            <a:prstGeom prst="rect">
              <a:avLst/>
            </a:prstGeom>
            <a:noFill/>
            <a:ln/>
          </p:spPr>
          <p:txBody>
            <a:bodyPr wrap="square" lIns="0" tIns="0" rIns="0" bIns="0" rtlCol="0" anchor="ctr"/>
            <a:lstStyle/>
            <a:p>
              <a:pPr marL="0" indent="0" algn="l">
                <a:buNone/>
              </a:pPr>
              <a:r>
                <a:rPr lang="en-US" sz="1000" dirty="0">
                  <a:solidFill>
                    <a:srgbClr val="5E636B"/>
                  </a:solidFill>
                  <a:latin typeface="Calibri" pitchFamily="34" charset="0"/>
                  <a:ea typeface="Calibri" pitchFamily="34" charset="-122"/>
                  <a:cs typeface="Calibri" pitchFamily="34" charset="-120"/>
                </a:rPr>
                <a:t>IR / DWV chains: each daisy-chain against the other chain + GND, and GND against both chains.</a:t>
              </a:r>
              <a:endParaRPr lang="en-US" sz="1000" dirty="0"/>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7F5"/>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1C28D6BC-97A6-C854-538C-BC384DBE418E}"/>
              </a:ext>
            </a:extLst>
          </p:cNvPr>
          <p:cNvGrpSpPr/>
          <p:nvPr/>
        </p:nvGrpSpPr>
        <p:grpSpPr>
          <a:xfrm>
            <a:off x="521208" y="292608"/>
            <a:ext cx="11137392" cy="6428232"/>
            <a:chOff x="521208" y="292608"/>
            <a:chExt cx="11137392" cy="6428232"/>
          </a:xfrm>
        </p:grpSpPr>
        <p:sp>
          <p:nvSpPr>
            <p:cNvPr id="2" name="Text 0"/>
            <p:cNvSpPr/>
            <p:nvPr/>
          </p:nvSpPr>
          <p:spPr>
            <a:xfrm>
              <a:off x="548640" y="292608"/>
              <a:ext cx="8229600" cy="274320"/>
            </a:xfrm>
            <a:prstGeom prst="rect">
              <a:avLst/>
            </a:prstGeom>
            <a:noFill/>
            <a:ln/>
          </p:spPr>
          <p:txBody>
            <a:bodyPr wrap="square" lIns="0" tIns="0" rIns="0" bIns="0" rtlCol="0" anchor="ctr"/>
            <a:lstStyle/>
            <a:p>
              <a:pPr marL="0" indent="0">
                <a:buNone/>
              </a:pPr>
              <a:r>
                <a:rPr lang="en-US" sz="1100" b="1" kern="0" spc="300" dirty="0">
                  <a:solidFill>
                    <a:srgbClr val="1432C8"/>
                  </a:solidFill>
                  <a:latin typeface="Calibri" pitchFamily="34" charset="0"/>
                  <a:ea typeface="Calibri" pitchFamily="34" charset="-122"/>
                  <a:cs typeface="Calibri" pitchFamily="34" charset="-120"/>
                </a:rPr>
                <a:t>ALTER TECHNOLOGY · HDR VERIFICATION</a:t>
              </a:r>
              <a:endParaRPr lang="en-US" sz="1100" dirty="0"/>
            </a:p>
          </p:txBody>
        </p:sp>
        <p:sp>
          <p:nvSpPr>
            <p:cNvPr id="3" name="Text 1"/>
            <p:cNvSpPr/>
            <p:nvPr/>
          </p:nvSpPr>
          <p:spPr>
            <a:xfrm>
              <a:off x="548640" y="548640"/>
              <a:ext cx="11064240" cy="868680"/>
            </a:xfrm>
            <a:prstGeom prst="rect">
              <a:avLst/>
            </a:prstGeom>
            <a:noFill/>
            <a:ln/>
          </p:spPr>
          <p:txBody>
            <a:bodyPr wrap="square" lIns="0" tIns="0" rIns="0" bIns="0" rtlCol="0" anchor="t">
              <a:normAutofit/>
            </a:bodyPr>
            <a:lstStyle/>
            <a:p>
              <a:pPr marL="0" indent="0">
                <a:buNone/>
              </a:pPr>
              <a:r>
                <a:rPr lang="en-US" sz="2600" b="1" dirty="0">
                  <a:solidFill>
                    <a:srgbClr val="1C2026"/>
                  </a:solidFill>
                  <a:latin typeface="Avenir Next LT Pro" pitchFamily="34" charset="0"/>
                  <a:ea typeface="Avenir Next LT Pro" pitchFamily="34" charset="-122"/>
                  <a:cs typeface="Avenir Next LT Pro" pitchFamily="34" charset="-120"/>
                </a:rPr>
                <a:t>HDR 8-row RF check: consistent Sdd21/Sdd22 and flat TDR across all 12 differential lines</a:t>
              </a:r>
              <a:endParaRPr lang="en-US" sz="2600" dirty="0"/>
            </a:p>
          </p:txBody>
        </p:sp>
        <p:sp>
          <p:nvSpPr>
            <p:cNvPr id="4" name="Text 2"/>
            <p:cNvSpPr/>
            <p:nvPr/>
          </p:nvSpPr>
          <p:spPr>
            <a:xfrm>
              <a:off x="548640" y="6446520"/>
              <a:ext cx="8229600" cy="274320"/>
            </a:xfrm>
            <a:prstGeom prst="rect">
              <a:avLst/>
            </a:prstGeom>
            <a:noFill/>
            <a:ln/>
          </p:spPr>
          <p:txBody>
            <a:bodyPr wrap="square" lIns="0" tIns="0" rIns="0" bIns="0" rtlCol="0" anchor="ctr"/>
            <a:lstStyle/>
            <a:p>
              <a:pPr marL="0" indent="0">
                <a:buNone/>
              </a:pPr>
              <a:r>
                <a:rPr lang="en-US" sz="900" dirty="0">
                  <a:solidFill>
                    <a:srgbClr val="9AA0A8"/>
                  </a:solidFill>
                  <a:latin typeface="Calibri" pitchFamily="34" charset="0"/>
                  <a:ea typeface="Calibri" pitchFamily="34" charset="-122"/>
                  <a:cs typeface="Calibri" pitchFamily="34" charset="-120"/>
                </a:rPr>
                <a:t>SPCD 2026  ·  </a:t>
              </a:r>
              <a:r>
                <a:rPr lang="en-US" sz="900" dirty="0">
                  <a:solidFill>
                    <a:srgbClr val="9AA0A8"/>
                  </a:solidFill>
                  <a:latin typeface="Avenir Next LT Pro" pitchFamily="34" charset="0"/>
                  <a:ea typeface="Avenir Next LT Pro" pitchFamily="34" charset="-122"/>
                  <a:cs typeface="Avenir Next LT Pro" pitchFamily="34" charset="-120"/>
                </a:rPr>
                <a:t>HYPERBITS™</a:t>
              </a:r>
              <a:r>
                <a:rPr lang="en-US" sz="900" dirty="0">
                  <a:solidFill>
                    <a:srgbClr val="9AA0A8"/>
                  </a:solidFill>
                  <a:latin typeface="Calibri" pitchFamily="34" charset="0"/>
                  <a:ea typeface="Calibri" pitchFamily="34" charset="-122"/>
                  <a:cs typeface="Calibri" pitchFamily="34" charset="-120"/>
                </a:rPr>
                <a:t>  ·  Performance Interconnect SAS  ·  Alter Technology France · TRR 19/09/2026</a:t>
              </a:r>
              <a:endParaRPr lang="en-US" sz="900" dirty="0"/>
            </a:p>
          </p:txBody>
        </p:sp>
        <p:sp>
          <p:nvSpPr>
            <p:cNvPr id="5" name="Text 3"/>
            <p:cNvSpPr/>
            <p:nvPr/>
          </p:nvSpPr>
          <p:spPr>
            <a:xfrm>
              <a:off x="11155680" y="6446520"/>
              <a:ext cx="502920" cy="274320"/>
            </a:xfrm>
            <a:prstGeom prst="rect">
              <a:avLst/>
            </a:prstGeom>
            <a:noFill/>
            <a:ln/>
          </p:spPr>
          <p:txBody>
            <a:bodyPr wrap="square" lIns="0" tIns="0" rIns="0" bIns="0" rtlCol="0" anchor="ctr"/>
            <a:lstStyle/>
            <a:p>
              <a:pPr marL="0" indent="0" algn="r">
                <a:buNone/>
              </a:pPr>
              <a:r>
                <a:rPr lang="en-US" sz="900" dirty="0">
                  <a:solidFill>
                    <a:srgbClr val="9AA0A8"/>
                  </a:solidFill>
                  <a:latin typeface="Calibri" pitchFamily="34" charset="0"/>
                  <a:ea typeface="Calibri" pitchFamily="34" charset="-122"/>
                  <a:cs typeface="Calibri" pitchFamily="34" charset="-120"/>
                </a:rPr>
                <a:t>23</a:t>
              </a:r>
              <a:endParaRPr lang="en-US" sz="900" dirty="0"/>
            </a:p>
          </p:txBody>
        </p:sp>
        <p:sp>
          <p:nvSpPr>
            <p:cNvPr id="6" name="Shape 4"/>
            <p:cNvSpPr/>
            <p:nvPr/>
          </p:nvSpPr>
          <p:spPr>
            <a:xfrm>
              <a:off x="521208" y="1527048"/>
              <a:ext cx="7918704" cy="2837752"/>
            </a:xfrm>
            <a:prstGeom prst="rect">
              <a:avLst/>
            </a:prstGeom>
            <a:solidFill>
              <a:srgbClr val="FFFFFF"/>
            </a:solidFill>
            <a:ln w="9525">
              <a:solidFill>
                <a:srgbClr val="D9D7D2"/>
              </a:solidFill>
              <a:prstDash val="solid"/>
            </a:ln>
          </p:spPr>
          <p:txBody>
            <a:bodyPr/>
            <a:lstStyle/>
            <a:p>
              <a:endParaRPr lang="en-CA"/>
            </a:p>
          </p:txBody>
        </p:sp>
        <p:pic>
          <p:nvPicPr>
            <p:cNvPr id="7" name="Image 0" descr="img/alter_rf_good.png"/>
            <p:cNvPicPr>
              <a:picLocks noChangeAspect="1"/>
            </p:cNvPicPr>
            <p:nvPr/>
          </p:nvPicPr>
          <p:blipFill>
            <a:blip r:embed="rId3"/>
            <a:stretch>
              <a:fillRect/>
            </a:stretch>
          </p:blipFill>
          <p:spPr>
            <a:xfrm>
              <a:off x="548640" y="1554480"/>
              <a:ext cx="7863840" cy="2782888"/>
            </a:xfrm>
            <a:prstGeom prst="rect">
              <a:avLst/>
            </a:prstGeom>
          </p:spPr>
        </p:pic>
        <p:sp>
          <p:nvSpPr>
            <p:cNvPr id="8" name="Text 5"/>
            <p:cNvSpPr/>
            <p:nvPr/>
          </p:nvSpPr>
          <p:spPr>
            <a:xfrm>
              <a:off x="548640" y="4434840"/>
              <a:ext cx="7863840" cy="274320"/>
            </a:xfrm>
            <a:prstGeom prst="rect">
              <a:avLst/>
            </a:prstGeom>
            <a:noFill/>
            <a:ln/>
          </p:spPr>
          <p:txBody>
            <a:bodyPr wrap="square" lIns="0" tIns="0" rIns="0" bIns="0" rtlCol="0" anchor="ctr"/>
            <a:lstStyle/>
            <a:p>
              <a:pPr marL="0" indent="0" algn="l">
                <a:buNone/>
              </a:pPr>
              <a:r>
                <a:rPr lang="en-US" sz="1000" dirty="0">
                  <a:solidFill>
                    <a:srgbClr val="5E636B"/>
                  </a:solidFill>
                  <a:latin typeface="Calibri" pitchFamily="34" charset="0"/>
                  <a:ea typeface="Calibri" pitchFamily="34" charset="-122"/>
                  <a:cs typeface="Calibri" pitchFamily="34" charset="-120"/>
                </a:rPr>
                <a:t>Representative part: Sdd21 and Sdd22 (left), TDR Z11 and Z22 (right), RX00–RX05 and TX00–TX05</a:t>
              </a:r>
              <a:endParaRPr lang="en-US" sz="1000" dirty="0"/>
            </a:p>
          </p:txBody>
        </p:sp>
        <p:sp>
          <p:nvSpPr>
            <p:cNvPr id="9" name="Shape 6"/>
            <p:cNvSpPr/>
            <p:nvPr/>
          </p:nvSpPr>
          <p:spPr>
            <a:xfrm>
              <a:off x="8686800" y="1554480"/>
              <a:ext cx="2971800" cy="2788920"/>
            </a:xfrm>
            <a:prstGeom prst="rect">
              <a:avLst/>
            </a:prstGeom>
            <a:solidFill>
              <a:srgbClr val="E6EAFA"/>
            </a:solidFill>
            <a:ln w="9525">
              <a:solidFill>
                <a:srgbClr val="D9D7D2"/>
              </a:solidFill>
              <a:prstDash val="solid"/>
            </a:ln>
          </p:spPr>
          <p:txBody>
            <a:bodyPr/>
            <a:lstStyle/>
            <a:p>
              <a:endParaRPr lang="en-CA"/>
            </a:p>
          </p:txBody>
        </p:sp>
        <p:sp>
          <p:nvSpPr>
            <p:cNvPr id="10" name="Text 7"/>
            <p:cNvSpPr/>
            <p:nvPr/>
          </p:nvSpPr>
          <p:spPr>
            <a:xfrm>
              <a:off x="8915400" y="1691640"/>
              <a:ext cx="2560320" cy="731520"/>
            </a:xfrm>
            <a:prstGeom prst="rect">
              <a:avLst/>
            </a:prstGeom>
            <a:noFill/>
            <a:ln/>
          </p:spPr>
          <p:txBody>
            <a:bodyPr wrap="square" lIns="0" tIns="0" rIns="0" bIns="0" rtlCol="0" anchor="ctr"/>
            <a:lstStyle/>
            <a:p>
              <a:pPr marL="0" indent="0">
                <a:buNone/>
              </a:pPr>
              <a:r>
                <a:rPr lang="en-US" sz="4000" b="1" dirty="0">
                  <a:solidFill>
                    <a:srgbClr val="1432C8"/>
                  </a:solidFill>
                  <a:latin typeface="Avenir Next LT Pro" pitchFamily="34" charset="0"/>
                  <a:ea typeface="Avenir Next LT Pro" pitchFamily="34" charset="-122"/>
                  <a:cs typeface="Avenir Next LT Pro" pitchFamily="34" charset="-120"/>
                </a:rPr>
                <a:t>15</a:t>
              </a:r>
              <a:endParaRPr lang="en-US" sz="4000" dirty="0"/>
            </a:p>
          </p:txBody>
        </p:sp>
        <p:sp>
          <p:nvSpPr>
            <p:cNvPr id="11" name="Text 8"/>
            <p:cNvSpPr/>
            <p:nvPr/>
          </p:nvSpPr>
          <p:spPr>
            <a:xfrm>
              <a:off x="8915400" y="2468880"/>
              <a:ext cx="2560320" cy="822960"/>
            </a:xfrm>
            <a:prstGeom prst="rect">
              <a:avLst/>
            </a:prstGeom>
            <a:noFill/>
            <a:ln/>
          </p:spPr>
          <p:txBody>
            <a:bodyPr wrap="square" lIns="0" tIns="0" rIns="0" bIns="0" rtlCol="0" anchor="t"/>
            <a:lstStyle/>
            <a:p>
              <a:pPr marL="0" indent="0">
                <a:buNone/>
              </a:pPr>
              <a:r>
                <a:rPr lang="en-US" sz="1300" dirty="0">
                  <a:solidFill>
                    <a:srgbClr val="1C2026"/>
                  </a:solidFill>
                  <a:latin typeface="Calibri" pitchFamily="34" charset="0"/>
                  <a:ea typeface="Calibri" pitchFamily="34" charset="-122"/>
                  <a:cs typeface="Calibri" pitchFamily="34" charset="-120"/>
                </a:rPr>
                <a:t>HDR 8-row connectors manufactured and DC-inspected for the campaign</a:t>
              </a:r>
              <a:endParaRPr lang="en-US" sz="1300" dirty="0"/>
            </a:p>
          </p:txBody>
        </p:sp>
        <p:sp>
          <p:nvSpPr>
            <p:cNvPr id="12" name="Text 9"/>
            <p:cNvSpPr/>
            <p:nvPr/>
          </p:nvSpPr>
          <p:spPr>
            <a:xfrm>
              <a:off x="8915400" y="3337560"/>
              <a:ext cx="2560320" cy="822960"/>
            </a:xfrm>
            <a:prstGeom prst="rect">
              <a:avLst/>
            </a:prstGeom>
            <a:noFill/>
            <a:ln/>
          </p:spPr>
          <p:txBody>
            <a:bodyPr wrap="square" lIns="0" tIns="0" rIns="0" bIns="0" rtlCol="0" anchor="t"/>
            <a:lstStyle/>
            <a:p>
              <a:pPr marL="0" indent="0">
                <a:buNone/>
              </a:pPr>
              <a:r>
                <a:rPr lang="en-US" sz="1100" dirty="0">
                  <a:solidFill>
                    <a:srgbClr val="5E636B"/>
                  </a:solidFill>
                  <a:latin typeface="Calibri" pitchFamily="34" charset="0"/>
                  <a:ea typeface="Calibri" pitchFamily="34" charset="-122"/>
                  <a:cs typeface="Calibri" pitchFamily="34" charset="-120"/>
                </a:rPr>
                <a:t>+8 units supplied to OHB, +3 set-up units to Performance Interconnect</a:t>
              </a:r>
              <a:endParaRPr lang="en-US" sz="1100" dirty="0"/>
            </a:p>
          </p:txBody>
        </p:sp>
        <p:sp>
          <p:nvSpPr>
            <p:cNvPr id="13" name="Text 10"/>
            <p:cNvSpPr/>
            <p:nvPr/>
          </p:nvSpPr>
          <p:spPr>
            <a:xfrm>
              <a:off x="548640" y="4846320"/>
              <a:ext cx="11064240" cy="1463040"/>
            </a:xfrm>
            <a:prstGeom prst="rect">
              <a:avLst/>
            </a:prstGeom>
            <a:noFill/>
            <a:ln/>
          </p:spPr>
          <p:txBody>
            <a:bodyPr wrap="square" lIns="0" tIns="0" rIns="0" bIns="0" rtlCol="0" anchor="t"/>
            <a:lstStyle/>
            <a:p>
              <a:pPr marL="203200" indent="-203200">
                <a:spcAft>
                  <a:spcPts val="600"/>
                </a:spcAft>
                <a:buSzPct val="100000"/>
                <a:buChar char="•"/>
              </a:pPr>
              <a:r>
                <a:rPr lang="en-US" sz="1300" dirty="0">
                  <a:solidFill>
                    <a:srgbClr val="1C2026"/>
                  </a:solidFill>
                  <a:latin typeface="Calibri" pitchFamily="34" charset="0"/>
                  <a:ea typeface="Calibri" pitchFamily="34" charset="-122"/>
                  <a:cs typeface="Calibri" pitchFamily="34" charset="-120"/>
                </a:rPr>
                <a:t>Twelve differential lines per connector measured on the Alter HDR test board</a:t>
              </a:r>
              <a:endParaRPr lang="en-US" sz="1300" dirty="0"/>
            </a:p>
            <a:p>
              <a:pPr marL="203200" indent="-203200">
                <a:spcAft>
                  <a:spcPts val="600"/>
                </a:spcAft>
                <a:buSzPct val="100000"/>
                <a:buChar char="•"/>
              </a:pPr>
              <a:r>
                <a:rPr lang="en-US" sz="1300" dirty="0">
                  <a:solidFill>
                    <a:srgbClr val="1C2026"/>
                  </a:solidFill>
                  <a:latin typeface="Calibri" pitchFamily="34" charset="0"/>
                  <a:ea typeface="Calibri" pitchFamily="34" charset="-122"/>
                  <a:cs typeface="Calibri" pitchFamily="34" charset="-120"/>
                </a:rPr>
                <a:t>Transmission and reflection consistent line to line</a:t>
              </a:r>
              <a:endParaRPr lang="en-US" sz="1300" dirty="0"/>
            </a:p>
            <a:p>
              <a:pPr marL="203200" indent="-203200">
                <a:spcAft>
                  <a:spcPts val="600"/>
                </a:spcAft>
                <a:buSzPct val="100000"/>
                <a:buChar char="•"/>
              </a:pPr>
              <a:r>
                <a:rPr lang="en-US" sz="1300" dirty="0">
                  <a:solidFill>
                    <a:srgbClr val="1C2026"/>
                  </a:solidFill>
                  <a:latin typeface="Calibri" pitchFamily="34" charset="0"/>
                  <a:ea typeface="Calibri" pitchFamily="34" charset="-122"/>
                  <a:cs typeface="Calibri" pitchFamily="34" charset="-120"/>
                </a:rPr>
                <a:t>TDR flat through the connector after the launch region</a:t>
              </a:r>
              <a:endParaRPr lang="en-US" sz="1300" dirty="0"/>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7F5"/>
        </a:solidFill>
        <a:effectLst/>
      </p:bgPr>
    </p:bg>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880340BB-DE7B-77C6-CF8E-CACC61BB49B5}"/>
              </a:ext>
            </a:extLst>
          </p:cNvPr>
          <p:cNvGrpSpPr/>
          <p:nvPr/>
        </p:nvGrpSpPr>
        <p:grpSpPr>
          <a:xfrm>
            <a:off x="548640" y="292608"/>
            <a:ext cx="11155680" cy="6428232"/>
            <a:chOff x="548640" y="292608"/>
            <a:chExt cx="11155680" cy="6428232"/>
          </a:xfrm>
        </p:grpSpPr>
        <p:sp>
          <p:nvSpPr>
            <p:cNvPr id="2" name="Text 0"/>
            <p:cNvSpPr/>
            <p:nvPr/>
          </p:nvSpPr>
          <p:spPr>
            <a:xfrm>
              <a:off x="548640" y="292608"/>
              <a:ext cx="8229600" cy="274320"/>
            </a:xfrm>
            <a:prstGeom prst="rect">
              <a:avLst/>
            </a:prstGeom>
            <a:noFill/>
            <a:ln/>
          </p:spPr>
          <p:txBody>
            <a:bodyPr wrap="square" lIns="0" tIns="0" rIns="0" bIns="0" rtlCol="0" anchor="ctr"/>
            <a:lstStyle/>
            <a:p>
              <a:pPr marL="0" indent="0">
                <a:buNone/>
              </a:pPr>
              <a:r>
                <a:rPr lang="en-US" sz="1100" b="1" kern="0" spc="300" dirty="0">
                  <a:solidFill>
                    <a:srgbClr val="A3162B"/>
                  </a:solidFill>
                  <a:latin typeface="Calibri" pitchFamily="34" charset="0"/>
                  <a:ea typeface="Calibri" pitchFamily="34" charset="-122"/>
                  <a:cs typeface="Calibri" pitchFamily="34" charset="-120"/>
                </a:rPr>
                <a:t>CONCLUSIONS</a:t>
              </a:r>
              <a:endParaRPr lang="en-US" sz="1100" dirty="0"/>
            </a:p>
          </p:txBody>
        </p:sp>
        <p:sp>
          <p:nvSpPr>
            <p:cNvPr id="3" name="Text 1"/>
            <p:cNvSpPr/>
            <p:nvPr/>
          </p:nvSpPr>
          <p:spPr>
            <a:xfrm>
              <a:off x="548640" y="548640"/>
              <a:ext cx="11064240" cy="868680"/>
            </a:xfrm>
            <a:prstGeom prst="rect">
              <a:avLst/>
            </a:prstGeom>
            <a:noFill/>
            <a:ln/>
          </p:spPr>
          <p:txBody>
            <a:bodyPr wrap="square" lIns="0" tIns="0" rIns="0" bIns="0" rtlCol="0" anchor="t">
              <a:normAutofit/>
            </a:bodyPr>
            <a:lstStyle/>
            <a:p>
              <a:pPr marL="0" indent="0">
                <a:buNone/>
              </a:pPr>
              <a:r>
                <a:rPr lang="en-US" sz="2600" b="1" dirty="0">
                  <a:solidFill>
                    <a:srgbClr val="1C2026"/>
                  </a:solidFill>
                  <a:latin typeface="Avenir Next LT Pro" pitchFamily="34" charset="0"/>
                  <a:ea typeface="Avenir Next LT Pro" pitchFamily="34" charset="-122"/>
                  <a:cs typeface="Avenir Next LT Pro" pitchFamily="34" charset="-120"/>
                </a:rPr>
                <a:t>Concept proven, design validated, data-monitored S&amp;V next</a:t>
              </a:r>
              <a:endParaRPr lang="en-US" sz="2600" dirty="0"/>
            </a:p>
          </p:txBody>
        </p:sp>
        <p:sp>
          <p:nvSpPr>
            <p:cNvPr id="4" name="Text 2"/>
            <p:cNvSpPr/>
            <p:nvPr/>
          </p:nvSpPr>
          <p:spPr>
            <a:xfrm>
              <a:off x="548640" y="6446520"/>
              <a:ext cx="8229600" cy="274320"/>
            </a:xfrm>
            <a:prstGeom prst="rect">
              <a:avLst/>
            </a:prstGeom>
            <a:noFill/>
            <a:ln/>
          </p:spPr>
          <p:txBody>
            <a:bodyPr wrap="square" lIns="0" tIns="0" rIns="0" bIns="0" rtlCol="0" anchor="ctr"/>
            <a:lstStyle/>
            <a:p>
              <a:pPr marL="0" indent="0">
                <a:buNone/>
              </a:pPr>
              <a:r>
                <a:rPr lang="en-US" sz="900" dirty="0">
                  <a:solidFill>
                    <a:srgbClr val="9AA0A8"/>
                  </a:solidFill>
                  <a:latin typeface="Calibri" pitchFamily="34" charset="0"/>
                  <a:ea typeface="Calibri" pitchFamily="34" charset="-122"/>
                  <a:cs typeface="Calibri" pitchFamily="34" charset="-120"/>
                </a:rPr>
                <a:t>SPCD 2026  ·  </a:t>
              </a:r>
              <a:r>
                <a:rPr lang="en-US" sz="900" dirty="0">
                  <a:solidFill>
                    <a:srgbClr val="9AA0A8"/>
                  </a:solidFill>
                  <a:latin typeface="Avenir Next LT Pro" pitchFamily="34" charset="0"/>
                  <a:ea typeface="Avenir Next LT Pro" pitchFamily="34" charset="-122"/>
                  <a:cs typeface="Avenir Next LT Pro" pitchFamily="34" charset="-120"/>
                </a:rPr>
                <a:t>HYPERBITS™</a:t>
              </a:r>
              <a:r>
                <a:rPr lang="en-US" sz="900" dirty="0">
                  <a:solidFill>
                    <a:srgbClr val="9AA0A8"/>
                  </a:solidFill>
                  <a:latin typeface="Calibri" pitchFamily="34" charset="0"/>
                  <a:ea typeface="Calibri" pitchFamily="34" charset="-122"/>
                  <a:cs typeface="Calibri" pitchFamily="34" charset="-120"/>
                </a:rPr>
                <a:t>  ·  Performance Interconnect SAS</a:t>
              </a:r>
              <a:endParaRPr lang="en-US" sz="900" dirty="0"/>
            </a:p>
          </p:txBody>
        </p:sp>
        <p:sp>
          <p:nvSpPr>
            <p:cNvPr id="5" name="Text 3"/>
            <p:cNvSpPr/>
            <p:nvPr/>
          </p:nvSpPr>
          <p:spPr>
            <a:xfrm>
              <a:off x="11155680" y="6446520"/>
              <a:ext cx="502920" cy="274320"/>
            </a:xfrm>
            <a:prstGeom prst="rect">
              <a:avLst/>
            </a:prstGeom>
            <a:noFill/>
            <a:ln/>
          </p:spPr>
          <p:txBody>
            <a:bodyPr wrap="square" lIns="0" tIns="0" rIns="0" bIns="0" rtlCol="0" anchor="ctr"/>
            <a:lstStyle/>
            <a:p>
              <a:pPr marL="0" indent="0" algn="r">
                <a:buNone/>
              </a:pPr>
              <a:r>
                <a:rPr lang="en-US" sz="900" dirty="0">
                  <a:solidFill>
                    <a:srgbClr val="9AA0A8"/>
                  </a:solidFill>
                  <a:latin typeface="Calibri" pitchFamily="34" charset="0"/>
                  <a:ea typeface="Calibri" pitchFamily="34" charset="-122"/>
                  <a:cs typeface="Calibri" pitchFamily="34" charset="-120"/>
                </a:rPr>
                <a:t>24</a:t>
              </a:r>
              <a:endParaRPr lang="en-US" sz="900" dirty="0"/>
            </a:p>
          </p:txBody>
        </p:sp>
        <p:sp>
          <p:nvSpPr>
            <p:cNvPr id="6" name="Shape 4"/>
            <p:cNvSpPr/>
            <p:nvPr/>
          </p:nvSpPr>
          <p:spPr>
            <a:xfrm>
              <a:off x="548640" y="1600200"/>
              <a:ext cx="2651760" cy="4297680"/>
            </a:xfrm>
            <a:prstGeom prst="rect">
              <a:avLst/>
            </a:prstGeom>
            <a:solidFill>
              <a:srgbClr val="FFFFFF"/>
            </a:solidFill>
            <a:ln w="9525">
              <a:solidFill>
                <a:srgbClr val="D9D7D2"/>
              </a:solidFill>
              <a:prstDash val="solid"/>
            </a:ln>
          </p:spPr>
          <p:txBody>
            <a:bodyPr/>
            <a:lstStyle/>
            <a:p>
              <a:endParaRPr lang="en-CA"/>
            </a:p>
          </p:txBody>
        </p:sp>
        <p:sp>
          <p:nvSpPr>
            <p:cNvPr id="7" name="Text 5"/>
            <p:cNvSpPr/>
            <p:nvPr/>
          </p:nvSpPr>
          <p:spPr>
            <a:xfrm>
              <a:off x="777240" y="1783080"/>
              <a:ext cx="2286000" cy="411480"/>
            </a:xfrm>
            <a:prstGeom prst="rect">
              <a:avLst/>
            </a:prstGeom>
            <a:noFill/>
            <a:ln/>
          </p:spPr>
          <p:txBody>
            <a:bodyPr wrap="square" lIns="0" tIns="0" rIns="0" bIns="0" rtlCol="0" anchor="ctr"/>
            <a:lstStyle/>
            <a:p>
              <a:pPr marL="0" indent="0">
                <a:buNone/>
              </a:pPr>
              <a:r>
                <a:rPr lang="en-US" sz="1800" b="1" dirty="0">
                  <a:solidFill>
                    <a:srgbClr val="A3162B"/>
                  </a:solidFill>
                  <a:latin typeface="Avenir Next LT Pro" pitchFamily="34" charset="0"/>
                  <a:ea typeface="Avenir Next LT Pro" pitchFamily="34" charset="-122"/>
                  <a:cs typeface="Avenir Next LT Pro" pitchFamily="34" charset="-120"/>
                </a:rPr>
                <a:t>Resistance</a:t>
              </a:r>
              <a:endParaRPr lang="en-US" sz="1800" dirty="0"/>
            </a:p>
          </p:txBody>
        </p:sp>
        <p:sp>
          <p:nvSpPr>
            <p:cNvPr id="8" name="Text 6"/>
            <p:cNvSpPr/>
            <p:nvPr/>
          </p:nvSpPr>
          <p:spPr>
            <a:xfrm>
              <a:off x="777240" y="2377440"/>
              <a:ext cx="2240280" cy="3383280"/>
            </a:xfrm>
            <a:prstGeom prst="rect">
              <a:avLst/>
            </a:prstGeom>
            <a:noFill/>
            <a:ln/>
          </p:spPr>
          <p:txBody>
            <a:bodyPr wrap="square" lIns="0" tIns="0" rIns="0" bIns="0" rtlCol="0" anchor="t"/>
            <a:lstStyle/>
            <a:p>
              <a:pPr marL="203200" indent="-203200">
                <a:spcAft>
                  <a:spcPts val="600"/>
                </a:spcAft>
                <a:buSzPct val="100000"/>
                <a:buChar char="•"/>
              </a:pPr>
              <a:r>
                <a:rPr lang="en-US" sz="1300" dirty="0">
                  <a:solidFill>
                    <a:srgbClr val="1C2026"/>
                  </a:solidFill>
                  <a:latin typeface="Calibri" pitchFamily="34" charset="0"/>
                  <a:ea typeface="Calibri" pitchFamily="34" charset="-122"/>
                  <a:cs typeface="Calibri" pitchFamily="34" charset="-120"/>
                </a:rPr>
                <a:t>7–25 mΩ card-to-backplane on all 96 HDR positions</a:t>
              </a:r>
              <a:endParaRPr lang="en-US" sz="1300" dirty="0"/>
            </a:p>
            <a:p>
              <a:pPr marL="203200" indent="-203200">
                <a:spcAft>
                  <a:spcPts val="600"/>
                </a:spcAft>
                <a:buSzPct val="100000"/>
                <a:buChar char="•"/>
              </a:pPr>
              <a:r>
                <a:rPr lang="en-US" sz="1300" dirty="0">
                  <a:solidFill>
                    <a:srgbClr val="1C2026"/>
                  </a:solidFill>
                  <a:latin typeface="Calibri" pitchFamily="34" charset="0"/>
                  <a:ea typeface="Calibri" pitchFamily="34" charset="-122"/>
                  <a:cs typeface="Calibri" pitchFamily="34" charset="-120"/>
                </a:rPr>
                <a:t>Power connector: planes in parallel, contacts from 7 mΩ</a:t>
              </a:r>
              <a:endParaRPr lang="en-US" sz="1300" dirty="0"/>
            </a:p>
            <a:p>
              <a:pPr marL="203200" indent="-203200">
                <a:spcAft>
                  <a:spcPts val="600"/>
                </a:spcAft>
                <a:buSzPct val="100000"/>
                <a:buChar char="•"/>
              </a:pPr>
              <a:r>
                <a:rPr lang="en-US" sz="1300" dirty="0">
                  <a:solidFill>
                    <a:srgbClr val="1C2026"/>
                  </a:solidFill>
                  <a:latin typeface="Calibri" pitchFamily="34" charset="0"/>
                  <a:ea typeface="Calibri" pitchFamily="34" charset="-122"/>
                  <a:cs typeface="Calibri" pitchFamily="34" charset="-120"/>
                </a:rPr>
                <a:t>Below the mating interface alone of press-fit systems</a:t>
              </a:r>
              <a:endParaRPr lang="en-US" sz="1300" dirty="0"/>
            </a:p>
          </p:txBody>
        </p:sp>
        <p:sp>
          <p:nvSpPr>
            <p:cNvPr id="9" name="Shape 7"/>
            <p:cNvSpPr/>
            <p:nvPr/>
          </p:nvSpPr>
          <p:spPr>
            <a:xfrm>
              <a:off x="3383280" y="1600200"/>
              <a:ext cx="2651760" cy="4297680"/>
            </a:xfrm>
            <a:prstGeom prst="rect">
              <a:avLst/>
            </a:prstGeom>
            <a:solidFill>
              <a:srgbClr val="FFFFFF"/>
            </a:solidFill>
            <a:ln w="9525">
              <a:solidFill>
                <a:srgbClr val="D9D7D2"/>
              </a:solidFill>
              <a:prstDash val="solid"/>
            </a:ln>
          </p:spPr>
          <p:txBody>
            <a:bodyPr/>
            <a:lstStyle/>
            <a:p>
              <a:endParaRPr lang="en-CA"/>
            </a:p>
          </p:txBody>
        </p:sp>
        <p:sp>
          <p:nvSpPr>
            <p:cNvPr id="10" name="Text 8"/>
            <p:cNvSpPr/>
            <p:nvPr/>
          </p:nvSpPr>
          <p:spPr>
            <a:xfrm>
              <a:off x="3611880" y="1783080"/>
              <a:ext cx="2286000" cy="411480"/>
            </a:xfrm>
            <a:prstGeom prst="rect">
              <a:avLst/>
            </a:prstGeom>
            <a:noFill/>
            <a:ln/>
          </p:spPr>
          <p:txBody>
            <a:bodyPr wrap="square" lIns="0" tIns="0" rIns="0" bIns="0" rtlCol="0" anchor="ctr"/>
            <a:lstStyle/>
            <a:p>
              <a:pPr marL="0" indent="0">
                <a:buNone/>
              </a:pPr>
              <a:r>
                <a:rPr lang="en-US" sz="1800" b="1" dirty="0">
                  <a:solidFill>
                    <a:srgbClr val="A3162B"/>
                  </a:solidFill>
                  <a:latin typeface="Avenir Next LT Pro" pitchFamily="34" charset="0"/>
                  <a:ea typeface="Avenir Next LT Pro" pitchFamily="34" charset="-122"/>
                  <a:cs typeface="Avenir Next LT Pro" pitchFamily="34" charset="-120"/>
                </a:rPr>
                <a:t>Data rate</a:t>
              </a:r>
              <a:endParaRPr lang="en-US" sz="1800" dirty="0"/>
            </a:p>
          </p:txBody>
        </p:sp>
        <p:sp>
          <p:nvSpPr>
            <p:cNvPr id="11" name="Text 9"/>
            <p:cNvSpPr/>
            <p:nvPr/>
          </p:nvSpPr>
          <p:spPr>
            <a:xfrm>
              <a:off x="3611880" y="2377440"/>
              <a:ext cx="2240280" cy="3383280"/>
            </a:xfrm>
            <a:prstGeom prst="rect">
              <a:avLst/>
            </a:prstGeom>
            <a:noFill/>
            <a:ln/>
          </p:spPr>
          <p:txBody>
            <a:bodyPr wrap="square" lIns="0" tIns="0" rIns="0" bIns="0" rtlCol="0" anchor="t"/>
            <a:lstStyle/>
            <a:p>
              <a:pPr marL="203200" indent="-203200">
                <a:spcAft>
                  <a:spcPts val="600"/>
                </a:spcAft>
                <a:buSzPct val="100000"/>
                <a:buChar char="•"/>
              </a:pPr>
              <a:r>
                <a:rPr lang="en-US" sz="1300" dirty="0">
                  <a:solidFill>
                    <a:srgbClr val="1C2026"/>
                  </a:solidFill>
                  <a:latin typeface="Calibri" pitchFamily="34" charset="0"/>
                  <a:ea typeface="Calibri" pitchFamily="34" charset="-122"/>
                  <a:cs typeface="Calibri" pitchFamily="34" charset="-120"/>
                </a:rPr>
                <a:t>IL and crosstalk meet the requirement through 12.5 Gb/s</a:t>
              </a:r>
              <a:endParaRPr lang="en-US" sz="1300" dirty="0"/>
            </a:p>
            <a:p>
              <a:pPr marL="203200" indent="-203200">
                <a:spcAft>
                  <a:spcPts val="600"/>
                </a:spcAft>
                <a:buSzPct val="100000"/>
                <a:buChar char="•"/>
              </a:pPr>
              <a:r>
                <a:rPr lang="en-US" sz="1300" dirty="0">
                  <a:solidFill>
                    <a:srgbClr val="1C2026"/>
                  </a:solidFill>
                  <a:latin typeface="Calibri" pitchFamily="34" charset="0"/>
                  <a:ea typeface="Calibri" pitchFamily="34" charset="-122"/>
                  <a:cs typeface="Calibri" pitchFamily="34" charset="-120"/>
                </a:rPr>
                <a:t>Crosstalk still meets at 25 Gb/s</a:t>
              </a:r>
              <a:endParaRPr lang="en-US" sz="1300" dirty="0"/>
            </a:p>
            <a:p>
              <a:pPr marL="203200" indent="-203200">
                <a:spcAft>
                  <a:spcPts val="600"/>
                </a:spcAft>
                <a:buSzPct val="100000"/>
                <a:buChar char="•"/>
              </a:pPr>
              <a:r>
                <a:rPr lang="en-US" sz="1300" dirty="0">
                  <a:solidFill>
                    <a:srgbClr val="1C2026"/>
                  </a:solidFill>
                  <a:latin typeface="Calibri" pitchFamily="34" charset="0"/>
                  <a:ea typeface="Calibri" pitchFamily="34" charset="-122"/>
                  <a:cs typeface="Calibri" pitchFamily="34" charset="-120"/>
                </a:rPr>
                <a:t>Small unit-to-unit spread across 5 samples</a:t>
              </a:r>
              <a:endParaRPr lang="en-US" sz="1300" dirty="0"/>
            </a:p>
          </p:txBody>
        </p:sp>
        <p:sp>
          <p:nvSpPr>
            <p:cNvPr id="12" name="Shape 10"/>
            <p:cNvSpPr/>
            <p:nvPr/>
          </p:nvSpPr>
          <p:spPr>
            <a:xfrm>
              <a:off x="6217920" y="1600200"/>
              <a:ext cx="2651760" cy="4297680"/>
            </a:xfrm>
            <a:prstGeom prst="rect">
              <a:avLst/>
            </a:prstGeom>
            <a:solidFill>
              <a:srgbClr val="FFFFFF"/>
            </a:solidFill>
            <a:ln w="9525">
              <a:solidFill>
                <a:srgbClr val="D9D7D2"/>
              </a:solidFill>
              <a:prstDash val="solid"/>
            </a:ln>
          </p:spPr>
          <p:txBody>
            <a:bodyPr/>
            <a:lstStyle/>
            <a:p>
              <a:endParaRPr lang="en-CA"/>
            </a:p>
          </p:txBody>
        </p:sp>
        <p:sp>
          <p:nvSpPr>
            <p:cNvPr id="13" name="Text 11"/>
            <p:cNvSpPr/>
            <p:nvPr/>
          </p:nvSpPr>
          <p:spPr>
            <a:xfrm>
              <a:off x="6446520" y="1783080"/>
              <a:ext cx="2286000" cy="411480"/>
            </a:xfrm>
            <a:prstGeom prst="rect">
              <a:avLst/>
            </a:prstGeom>
            <a:noFill/>
            <a:ln/>
          </p:spPr>
          <p:txBody>
            <a:bodyPr wrap="square" lIns="0" tIns="0" rIns="0" bIns="0" rtlCol="0" anchor="ctr"/>
            <a:lstStyle/>
            <a:p>
              <a:pPr marL="0" indent="0">
                <a:buNone/>
              </a:pPr>
              <a:r>
                <a:rPr lang="en-US" sz="1800" b="1" dirty="0">
                  <a:solidFill>
                    <a:srgbClr val="A3162B"/>
                  </a:solidFill>
                  <a:latin typeface="Avenir Next LT Pro" pitchFamily="34" charset="0"/>
                  <a:ea typeface="Avenir Next LT Pro" pitchFamily="34" charset="-122"/>
                  <a:cs typeface="Avenir Next LT Pro" pitchFamily="34" charset="-120"/>
                </a:rPr>
                <a:t>Robustness</a:t>
              </a:r>
              <a:endParaRPr lang="en-US" sz="1800" dirty="0"/>
            </a:p>
          </p:txBody>
        </p:sp>
        <p:sp>
          <p:nvSpPr>
            <p:cNvPr id="14" name="Text 12"/>
            <p:cNvSpPr/>
            <p:nvPr/>
          </p:nvSpPr>
          <p:spPr>
            <a:xfrm>
              <a:off x="6446520" y="2377440"/>
              <a:ext cx="2240280" cy="3383280"/>
            </a:xfrm>
            <a:prstGeom prst="rect">
              <a:avLst/>
            </a:prstGeom>
            <a:noFill/>
            <a:ln/>
          </p:spPr>
          <p:txBody>
            <a:bodyPr wrap="square" lIns="0" tIns="0" rIns="0" bIns="0" rtlCol="0" anchor="t"/>
            <a:lstStyle/>
            <a:p>
              <a:pPr marL="203200" indent="-203200">
                <a:spcAft>
                  <a:spcPts val="600"/>
                </a:spcAft>
                <a:buSzPct val="100000"/>
                <a:buChar char="•"/>
              </a:pPr>
              <a:r>
                <a:rPr lang="en-US" sz="1300" dirty="0">
                  <a:solidFill>
                    <a:srgbClr val="1C2026"/>
                  </a:solidFill>
                  <a:latin typeface="Calibri" pitchFamily="34" charset="0"/>
                  <a:ea typeface="Calibri" pitchFamily="34" charset="-122"/>
                  <a:cs typeface="Calibri" pitchFamily="34" charset="-120"/>
                </a:rPr>
                <a:t>Sine 20 g to 2 kHz and 50 g shock, 3 axes, no event</a:t>
              </a:r>
              <a:endParaRPr lang="en-US" sz="1300" dirty="0"/>
            </a:p>
            <a:p>
              <a:pPr marL="203200" indent="-203200">
                <a:spcAft>
                  <a:spcPts val="600"/>
                </a:spcAft>
                <a:buSzPct val="100000"/>
                <a:buChar char="•"/>
              </a:pPr>
              <a:r>
                <a:rPr lang="en-US" sz="1300" dirty="0">
                  <a:solidFill>
                    <a:srgbClr val="1C2026"/>
                  </a:solidFill>
                  <a:latin typeface="Calibri" pitchFamily="34" charset="0"/>
                  <a:ea typeface="Calibri" pitchFamily="34" charset="-122"/>
                  <a:cs typeface="Calibri" pitchFamily="34" charset="-120"/>
                </a:rPr>
                <a:t>Stable mating forces over cycles</a:t>
              </a:r>
              <a:endParaRPr lang="en-US" sz="1300" dirty="0"/>
            </a:p>
            <a:p>
              <a:pPr marL="203200" indent="-203200">
                <a:spcAft>
                  <a:spcPts val="600"/>
                </a:spcAft>
                <a:buSzPct val="100000"/>
                <a:buChar char="•"/>
              </a:pPr>
              <a:r>
                <a:rPr lang="en-US" sz="1300" dirty="0">
                  <a:solidFill>
                    <a:srgbClr val="1C2026"/>
                  </a:solidFill>
                  <a:latin typeface="Calibri" pitchFamily="34" charset="0"/>
                  <a:ea typeface="Calibri" pitchFamily="34" charset="-122"/>
                  <a:cs typeface="Calibri" pitchFamily="34" charset="-120"/>
                </a:rPr>
                <a:t>IR 30–270 GΩ, 750 Vrms proof</a:t>
              </a:r>
              <a:endParaRPr lang="en-US" sz="1300" dirty="0"/>
            </a:p>
          </p:txBody>
        </p:sp>
        <p:sp>
          <p:nvSpPr>
            <p:cNvPr id="15" name="Shape 13"/>
            <p:cNvSpPr/>
            <p:nvPr/>
          </p:nvSpPr>
          <p:spPr>
            <a:xfrm>
              <a:off x="9052560" y="1600200"/>
              <a:ext cx="2651760" cy="4297680"/>
            </a:xfrm>
            <a:prstGeom prst="rect">
              <a:avLst/>
            </a:prstGeom>
            <a:solidFill>
              <a:srgbClr val="F4E3E5"/>
            </a:solidFill>
            <a:ln w="9525">
              <a:solidFill>
                <a:srgbClr val="D9D7D2"/>
              </a:solidFill>
              <a:prstDash val="solid"/>
            </a:ln>
          </p:spPr>
          <p:txBody>
            <a:bodyPr/>
            <a:lstStyle/>
            <a:p>
              <a:endParaRPr lang="en-CA"/>
            </a:p>
          </p:txBody>
        </p:sp>
        <p:sp>
          <p:nvSpPr>
            <p:cNvPr id="16" name="Text 14"/>
            <p:cNvSpPr/>
            <p:nvPr/>
          </p:nvSpPr>
          <p:spPr>
            <a:xfrm>
              <a:off x="9281160" y="1783080"/>
              <a:ext cx="2286000" cy="411480"/>
            </a:xfrm>
            <a:prstGeom prst="rect">
              <a:avLst/>
            </a:prstGeom>
            <a:noFill/>
            <a:ln/>
          </p:spPr>
          <p:txBody>
            <a:bodyPr wrap="square" lIns="0" tIns="0" rIns="0" bIns="0" rtlCol="0" anchor="ctr"/>
            <a:lstStyle/>
            <a:p>
              <a:pPr marL="0" indent="0">
                <a:buNone/>
              </a:pPr>
              <a:r>
                <a:rPr lang="en-US" sz="1800" b="1" dirty="0">
                  <a:solidFill>
                    <a:srgbClr val="A3162B"/>
                  </a:solidFill>
                  <a:latin typeface="Avenir Next LT Pro" pitchFamily="34" charset="0"/>
                  <a:ea typeface="Avenir Next LT Pro" pitchFamily="34" charset="-122"/>
                  <a:cs typeface="Avenir Next LT Pro" pitchFamily="34" charset="-120"/>
                </a:rPr>
                <a:t>Next</a:t>
              </a:r>
              <a:endParaRPr lang="en-US" sz="1800" dirty="0"/>
            </a:p>
          </p:txBody>
        </p:sp>
        <p:sp>
          <p:nvSpPr>
            <p:cNvPr id="17" name="Text 15"/>
            <p:cNvSpPr/>
            <p:nvPr/>
          </p:nvSpPr>
          <p:spPr>
            <a:xfrm>
              <a:off x="9281160" y="2377440"/>
              <a:ext cx="2240280" cy="3383280"/>
            </a:xfrm>
            <a:prstGeom prst="rect">
              <a:avLst/>
            </a:prstGeom>
            <a:noFill/>
            <a:ln/>
          </p:spPr>
          <p:txBody>
            <a:bodyPr wrap="square" lIns="0" tIns="0" rIns="0" bIns="0" rtlCol="0" anchor="t"/>
            <a:lstStyle/>
            <a:p>
              <a:pPr marL="203200" indent="-203200">
                <a:spcAft>
                  <a:spcPts val="600"/>
                </a:spcAft>
                <a:buSzPct val="100000"/>
                <a:buChar char="•"/>
              </a:pPr>
              <a:r>
                <a:rPr lang="en-US" sz="1300" dirty="0">
                  <a:solidFill>
                    <a:srgbClr val="1C2026"/>
                  </a:solidFill>
                  <a:latin typeface="Calibri" pitchFamily="34" charset="0"/>
                  <a:ea typeface="Calibri" pitchFamily="34" charset="-122"/>
                  <a:cs typeface="Calibri" pitchFamily="34" charset="-120"/>
                </a:rPr>
                <a:t>S&amp;V with live data per the updated requirement</a:t>
              </a:r>
              <a:endParaRPr lang="en-US" sz="1300" dirty="0"/>
            </a:p>
            <a:p>
              <a:pPr marL="203200" indent="-203200">
                <a:spcAft>
                  <a:spcPts val="600"/>
                </a:spcAft>
                <a:buSzPct val="100000"/>
                <a:buChar char="•"/>
              </a:pPr>
              <a:r>
                <a:rPr lang="en-US" sz="1300" dirty="0">
                  <a:solidFill>
                    <a:srgbClr val="1C2026"/>
                  </a:solidFill>
                  <a:latin typeface="Calibri" pitchFamily="34" charset="0"/>
                  <a:ea typeface="Calibri" pitchFamily="34" charset="-122"/>
                  <a:cs typeface="Calibri" pitchFamily="34" charset="-120"/>
                </a:rPr>
                <a:t>103 Ω ±5% connector PCB and transition-plate update</a:t>
              </a:r>
              <a:endParaRPr lang="en-US" sz="1300" dirty="0"/>
            </a:p>
            <a:p>
              <a:pPr marL="203200" indent="-203200">
                <a:spcAft>
                  <a:spcPts val="600"/>
                </a:spcAft>
                <a:buSzPct val="100000"/>
                <a:buChar char="•"/>
              </a:pPr>
              <a:r>
                <a:rPr lang="en-US" sz="1300" dirty="0">
                  <a:solidFill>
                    <a:srgbClr val="1C2026"/>
                  </a:solidFill>
                  <a:latin typeface="Calibri" pitchFamily="34" charset="0"/>
                  <a:ea typeface="Calibri" pitchFamily="34" charset="-122"/>
                  <a:cs typeface="Calibri" pitchFamily="34" charset="-120"/>
                </a:rPr>
                <a:t>Remaining ESA reliability sub-groups</a:t>
              </a:r>
              <a:endParaRPr lang="en-US" sz="1300" dirty="0"/>
            </a:p>
          </p:txBody>
        </p:sp>
        <p:sp>
          <p:nvSpPr>
            <p:cNvPr id="18" name="Text 16"/>
            <p:cNvSpPr/>
            <p:nvPr/>
          </p:nvSpPr>
          <p:spPr>
            <a:xfrm>
              <a:off x="548640" y="5989320"/>
              <a:ext cx="11064240" cy="365760"/>
            </a:xfrm>
            <a:prstGeom prst="rect">
              <a:avLst/>
            </a:prstGeom>
            <a:noFill/>
            <a:ln/>
          </p:spPr>
          <p:txBody>
            <a:bodyPr wrap="square" lIns="0" tIns="0" rIns="0" bIns="0" rtlCol="0" anchor="ctr"/>
            <a:lstStyle/>
            <a:p>
              <a:pPr marL="0" indent="0">
                <a:buNone/>
              </a:pPr>
              <a:r>
                <a:rPr lang="en-US" sz="1500" b="1" dirty="0">
                  <a:solidFill>
                    <a:srgbClr val="1C2026"/>
                  </a:solidFill>
                  <a:latin typeface="Avenir Next LT Pro" pitchFamily="34" charset="0"/>
                  <a:ea typeface="Avenir Next LT Pro" pitchFamily="34" charset="-122"/>
                  <a:cs typeface="Avenir Next LT Pro" pitchFamily="34" charset="-120"/>
                </a:rPr>
                <a:t>HYPERBITS™</a:t>
              </a:r>
              <a:r>
                <a:rPr lang="en-US" sz="1500" b="1" dirty="0">
                  <a:solidFill>
                    <a:srgbClr val="1C2026"/>
                  </a:solidFill>
                  <a:latin typeface="Calibri" pitchFamily="34" charset="0"/>
                  <a:ea typeface="Calibri" pitchFamily="34" charset="-122"/>
                  <a:cs typeface="Calibri" pitchFamily="34" charset="-120"/>
                </a:rPr>
                <a:t> with </a:t>
              </a:r>
              <a:r>
                <a:rPr lang="en-US" sz="1500" b="1" dirty="0">
                  <a:solidFill>
                    <a:srgbClr val="1C2026"/>
                  </a:solidFill>
                  <a:latin typeface="Avenir Next LT Pro" pitchFamily="34" charset="0"/>
                  <a:ea typeface="Avenir Next LT Pro" pitchFamily="34" charset="-122"/>
                  <a:cs typeface="Avenir Next LT Pro" pitchFamily="34" charset="-120"/>
                </a:rPr>
                <a:t>S‑FECT™</a:t>
              </a:r>
              <a:r>
                <a:rPr lang="en-US" sz="1500" b="1" dirty="0">
                  <a:solidFill>
                    <a:srgbClr val="1C2026"/>
                  </a:solidFill>
                  <a:latin typeface="Calibri" pitchFamily="34" charset="0"/>
                  <a:ea typeface="Calibri" pitchFamily="34" charset="-122"/>
                  <a:cs typeface="Calibri" pitchFamily="34" charset="-120"/>
                </a:rPr>
                <a:t>: a European single-body HDR connector ready for ADHA qualification.</a:t>
              </a:r>
              <a:endParaRPr lang="en-US" sz="1500" dirty="0"/>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5181D"/>
        </a:solidFill>
        <a:effectLst/>
      </p:bgPr>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0C37B4DE-9BB5-C598-C644-CB8E79033B77}"/>
              </a:ext>
            </a:extLst>
          </p:cNvPr>
          <p:cNvGrpSpPr/>
          <p:nvPr/>
        </p:nvGrpSpPr>
        <p:grpSpPr>
          <a:xfrm>
            <a:off x="0" y="257393"/>
            <a:ext cx="12192000" cy="6600607"/>
            <a:chOff x="0" y="257393"/>
            <a:chExt cx="12192000" cy="6600607"/>
          </a:xfrm>
        </p:grpSpPr>
        <p:sp>
          <p:nvSpPr>
            <p:cNvPr id="2" name="Text 0"/>
            <p:cNvSpPr/>
            <p:nvPr/>
          </p:nvSpPr>
          <p:spPr>
            <a:xfrm>
              <a:off x="640080" y="277954"/>
              <a:ext cx="7315200" cy="2520746"/>
            </a:xfrm>
            <a:prstGeom prst="rect">
              <a:avLst/>
            </a:prstGeom>
            <a:noFill/>
            <a:ln/>
          </p:spPr>
          <p:txBody>
            <a:bodyPr wrap="square" lIns="0" tIns="0" rIns="0" bIns="0" rtlCol="0" anchor="ctr"/>
            <a:lstStyle/>
            <a:p>
              <a:pPr marL="0" indent="0">
                <a:buNone/>
              </a:pPr>
              <a:r>
                <a:rPr lang="en-US" sz="4800" b="1" dirty="0">
                  <a:solidFill>
                    <a:srgbClr val="FFFFFF"/>
                  </a:solidFill>
                  <a:latin typeface="Avenir Next LT Pro" pitchFamily="34" charset="0"/>
                  <a:ea typeface="Avenir Next LT Pro" pitchFamily="34" charset="-122"/>
                  <a:cs typeface="Avenir Next LT Pro" pitchFamily="34" charset="-120"/>
                </a:rPr>
                <a:t>and now:</a:t>
              </a:r>
            </a:p>
            <a:p>
              <a:pPr marL="0" indent="0">
                <a:buNone/>
              </a:pPr>
              <a:endParaRPr lang="en-US" b="1" dirty="0">
                <a:solidFill>
                  <a:srgbClr val="FFFFFF"/>
                </a:solidFill>
                <a:latin typeface="Avenir Next LT Pro" pitchFamily="34" charset="0"/>
                <a:ea typeface="Avenir Next LT Pro" pitchFamily="34" charset="-122"/>
                <a:cs typeface="Avenir Next LT Pro" pitchFamily="34" charset="-120"/>
              </a:endParaRPr>
            </a:p>
            <a:p>
              <a:pPr marL="0" indent="0">
                <a:buNone/>
              </a:pPr>
              <a:r>
                <a:rPr lang="en-US" sz="4400" i="1" dirty="0">
                  <a:solidFill>
                    <a:srgbClr val="FFFFFF"/>
                  </a:solidFill>
                  <a:latin typeface="Avenir Next LT Pro" pitchFamily="34" charset="0"/>
                </a:rPr>
                <a:t>a live, blind-mating demonstration!</a:t>
              </a:r>
              <a:endParaRPr lang="en-US" sz="4400" i="1" dirty="0"/>
            </a:p>
          </p:txBody>
        </p:sp>
        <p:sp>
          <p:nvSpPr>
            <p:cNvPr id="3" name="Text 1"/>
            <p:cNvSpPr/>
            <p:nvPr/>
          </p:nvSpPr>
          <p:spPr>
            <a:xfrm>
              <a:off x="640080" y="3321685"/>
              <a:ext cx="7411983" cy="548640"/>
            </a:xfrm>
            <a:prstGeom prst="rect">
              <a:avLst/>
            </a:prstGeom>
            <a:noFill/>
            <a:ln/>
          </p:spPr>
          <p:txBody>
            <a:bodyPr wrap="square" lIns="0" tIns="0" rIns="0" bIns="0" rtlCol="0" anchor="ctr"/>
            <a:lstStyle/>
            <a:p>
              <a:pPr marL="0" indent="0">
                <a:buNone/>
              </a:pPr>
              <a:r>
                <a:rPr lang="en-US" sz="2200" dirty="0">
                  <a:solidFill>
                    <a:srgbClr val="F2B8C0"/>
                  </a:solidFill>
                  <a:latin typeface="Avenir Next LT Pro" pitchFamily="34" charset="0"/>
                  <a:ea typeface="Avenir Next LT Pro" pitchFamily="34" charset="-122"/>
                  <a:cs typeface="Avenir Next LT Pro" pitchFamily="34" charset="-120"/>
                </a:rPr>
                <a:t>For questions or to request more information contact:</a:t>
              </a:r>
              <a:endParaRPr lang="en-US" sz="2200" dirty="0"/>
            </a:p>
          </p:txBody>
        </p:sp>
        <p:sp>
          <p:nvSpPr>
            <p:cNvPr id="4" name="Text 2"/>
            <p:cNvSpPr/>
            <p:nvPr/>
          </p:nvSpPr>
          <p:spPr>
            <a:xfrm>
              <a:off x="664306" y="3871278"/>
              <a:ext cx="6400800" cy="1097280"/>
            </a:xfrm>
            <a:prstGeom prst="rect">
              <a:avLst/>
            </a:prstGeom>
            <a:noFill/>
            <a:ln/>
          </p:spPr>
          <p:txBody>
            <a:bodyPr wrap="square" lIns="0" tIns="0" rIns="0" bIns="0" rtlCol="0" anchor="ctr"/>
            <a:lstStyle/>
            <a:p>
              <a:pPr marL="0" indent="0">
                <a:buNone/>
              </a:pPr>
              <a:r>
                <a:rPr lang="en-US" sz="1500" b="1" dirty="0">
                  <a:solidFill>
                    <a:srgbClr val="E6E8EB"/>
                  </a:solidFill>
                  <a:latin typeface="Calibri" pitchFamily="34" charset="0"/>
                  <a:ea typeface="Calibri" pitchFamily="34" charset="-122"/>
                  <a:cs typeface="Calibri" pitchFamily="34" charset="-120"/>
                </a:rPr>
                <a:t>Gaby Cristian Mindreci</a:t>
              </a:r>
              <a:endParaRPr lang="en-US" sz="1500" dirty="0"/>
            </a:p>
            <a:p>
              <a:pPr marL="0" indent="0">
                <a:buNone/>
              </a:pPr>
              <a:r>
                <a:rPr lang="en-US" sz="1500" b="1" dirty="0">
                  <a:solidFill>
                    <a:srgbClr val="E6E8EB"/>
                  </a:solidFill>
                  <a:latin typeface="Calibri" pitchFamily="34" charset="0"/>
                  <a:ea typeface="Calibri" pitchFamily="34" charset="-122"/>
                  <a:cs typeface="Calibri" pitchFamily="34" charset="-120"/>
                </a:rPr>
                <a:t>PERFORMANCE INTERCONNECT SAS</a:t>
              </a:r>
              <a:endParaRPr lang="en-US" sz="1500" b="1" dirty="0"/>
            </a:p>
            <a:p>
              <a:pPr marL="0" indent="0">
                <a:buNone/>
              </a:pPr>
              <a:r>
                <a:rPr lang="en-US" sz="1500" b="1" u="sng" dirty="0">
                  <a:solidFill>
                    <a:srgbClr val="0070C0"/>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www.pisas.fr</a:t>
              </a:r>
              <a:endParaRPr lang="en-US" sz="1500" b="1" u="sng" dirty="0">
                <a:solidFill>
                  <a:srgbClr val="0070C0"/>
                </a:solidFill>
                <a:latin typeface="Calibri" pitchFamily="34" charset="0"/>
                <a:ea typeface="Calibri" pitchFamily="34" charset="-122"/>
                <a:cs typeface="Calibri" pitchFamily="34" charset="-120"/>
              </a:endParaRPr>
            </a:p>
            <a:p>
              <a:pPr marL="0" indent="0">
                <a:buNone/>
              </a:pPr>
              <a:endParaRPr lang="en-US" sz="1500" dirty="0"/>
            </a:p>
          </p:txBody>
        </p:sp>
        <p:sp>
          <p:nvSpPr>
            <p:cNvPr id="5" name="Text 3"/>
            <p:cNvSpPr/>
            <p:nvPr/>
          </p:nvSpPr>
          <p:spPr>
            <a:xfrm>
              <a:off x="664306" y="5059998"/>
              <a:ext cx="6400800" cy="365760"/>
            </a:xfrm>
            <a:prstGeom prst="rect">
              <a:avLst/>
            </a:prstGeom>
            <a:noFill/>
            <a:ln/>
          </p:spPr>
          <p:txBody>
            <a:bodyPr wrap="square" lIns="0" tIns="0" rIns="0" bIns="0" rtlCol="0" anchor="ctr"/>
            <a:lstStyle/>
            <a:p>
              <a:pPr marL="0" indent="0">
                <a:buNone/>
              </a:pPr>
              <a:r>
                <a:rPr lang="en-US" sz="1400" b="1" dirty="0">
                  <a:solidFill>
                    <a:schemeClr val="bg1"/>
                  </a:solidFill>
                  <a:latin typeface="Calibri" pitchFamily="34" charset="0"/>
                  <a:ea typeface="Calibri" pitchFamily="34" charset="-122"/>
                  <a:cs typeface="Calibri" pitchFamily="34" charset="-120"/>
                </a:rPr>
                <a:t>Olivier Perrotin</a:t>
              </a:r>
            </a:p>
            <a:p>
              <a:pPr marL="0" indent="0">
                <a:buNone/>
              </a:pPr>
              <a:r>
                <a:rPr lang="en-US" sz="1400" b="1" dirty="0">
                  <a:solidFill>
                    <a:schemeClr val="bg1"/>
                  </a:solidFill>
                  <a:latin typeface="Calibri" pitchFamily="34" charset="0"/>
                  <a:ea typeface="Calibri" pitchFamily="34" charset="-122"/>
                  <a:cs typeface="Calibri" pitchFamily="34" charset="-120"/>
                </a:rPr>
                <a:t>Alter Technology France</a:t>
              </a:r>
            </a:p>
            <a:p>
              <a:r>
                <a:rPr lang="en-US" sz="1400" b="1" dirty="0">
                  <a:solidFill>
                    <a:schemeClr val="bg1"/>
                  </a:solidFill>
                  <a:hlinkClick r:id="rId4"/>
                </a:rPr>
                <a:t>www.altertechnology.fr</a:t>
              </a:r>
              <a:endParaRPr lang="en-US" sz="1400" b="1" dirty="0">
                <a:solidFill>
                  <a:schemeClr val="bg1"/>
                </a:solidFill>
              </a:endParaRPr>
            </a:p>
            <a:p>
              <a:endParaRPr lang="en-US" sz="1400" b="1" dirty="0">
                <a:solidFill>
                  <a:schemeClr val="bg1"/>
                </a:solidFill>
              </a:endParaRPr>
            </a:p>
          </p:txBody>
        </p:sp>
        <p:sp>
          <p:nvSpPr>
            <p:cNvPr id="7" name="Shape 4"/>
            <p:cNvSpPr/>
            <p:nvPr/>
          </p:nvSpPr>
          <p:spPr>
            <a:xfrm>
              <a:off x="0" y="5669280"/>
              <a:ext cx="12191695" cy="1188720"/>
            </a:xfrm>
            <a:prstGeom prst="rect">
              <a:avLst/>
            </a:prstGeom>
            <a:solidFill>
              <a:srgbClr val="FFFFFF"/>
            </a:solidFill>
            <a:ln w="12700">
              <a:solidFill>
                <a:srgbClr val="FFFFFF"/>
              </a:solidFill>
              <a:prstDash val="solid"/>
            </a:ln>
          </p:spPr>
          <p:txBody>
            <a:bodyPr/>
            <a:lstStyle/>
            <a:p>
              <a:endParaRPr lang="en-CA"/>
            </a:p>
          </p:txBody>
        </p:sp>
        <p:pic>
          <p:nvPicPr>
            <p:cNvPr id="8" name="Image 1" descr="img/logo_pi.png"/>
            <p:cNvPicPr>
              <a:picLocks noChangeAspect="1"/>
            </p:cNvPicPr>
            <p:nvPr/>
          </p:nvPicPr>
          <p:blipFill>
            <a:blip r:embed="rId5"/>
            <a:stretch>
              <a:fillRect/>
            </a:stretch>
          </p:blipFill>
          <p:spPr>
            <a:xfrm>
              <a:off x="0" y="5943600"/>
              <a:ext cx="3791350" cy="525169"/>
            </a:xfrm>
            <a:prstGeom prst="rect">
              <a:avLst/>
            </a:prstGeom>
          </p:spPr>
        </p:pic>
        <p:pic>
          <p:nvPicPr>
            <p:cNvPr id="9" name="Image 2" descr="img/logo_alter.png"/>
            <p:cNvPicPr>
              <a:picLocks noChangeAspect="1"/>
            </p:cNvPicPr>
            <p:nvPr/>
          </p:nvPicPr>
          <p:blipFill>
            <a:blip r:embed="rId6"/>
            <a:stretch>
              <a:fillRect/>
            </a:stretch>
          </p:blipFill>
          <p:spPr>
            <a:xfrm>
              <a:off x="3991415" y="5931864"/>
              <a:ext cx="1450731" cy="548640"/>
            </a:xfrm>
            <a:prstGeom prst="rect">
              <a:avLst/>
            </a:prstGeom>
          </p:spPr>
        </p:pic>
        <p:pic>
          <p:nvPicPr>
            <p:cNvPr id="10" name="Image 3" descr="img/logo_cnes.png"/>
            <p:cNvPicPr>
              <a:picLocks noChangeAspect="1"/>
            </p:cNvPicPr>
            <p:nvPr/>
          </p:nvPicPr>
          <p:blipFill>
            <a:blip r:embed="rId7"/>
            <a:stretch>
              <a:fillRect/>
            </a:stretch>
          </p:blipFill>
          <p:spPr>
            <a:xfrm>
              <a:off x="7475220" y="5816070"/>
              <a:ext cx="777240" cy="653705"/>
            </a:xfrm>
            <a:prstGeom prst="rect">
              <a:avLst/>
            </a:prstGeom>
          </p:spPr>
        </p:pic>
        <p:pic>
          <p:nvPicPr>
            <p:cNvPr id="11" name="Image 4" descr="img/logo_hyperbits.png"/>
            <p:cNvPicPr>
              <a:picLocks noChangeAspect="1"/>
            </p:cNvPicPr>
            <p:nvPr/>
          </p:nvPicPr>
          <p:blipFill>
            <a:blip r:embed="rId8"/>
            <a:srcRect b="-3145"/>
            <a:stretch>
              <a:fillRect/>
            </a:stretch>
          </p:blipFill>
          <p:spPr>
            <a:xfrm>
              <a:off x="8662574" y="5834405"/>
              <a:ext cx="3529426" cy="634364"/>
            </a:xfrm>
            <a:prstGeom prst="rect">
              <a:avLst/>
            </a:prstGeom>
          </p:spPr>
        </p:pic>
        <p:pic>
          <p:nvPicPr>
            <p:cNvPr id="17" name="Picture 16">
              <a:extLst>
                <a:ext uri="{FF2B5EF4-FFF2-40B4-BE49-F238E27FC236}">
                  <a16:creationId xmlns:a16="http://schemas.microsoft.com/office/drawing/2014/main" id="{6EA8F9D4-B0EF-0429-4769-8DEAC6FC1E25}"/>
                </a:ext>
              </a:extLst>
            </p:cNvPr>
            <p:cNvPicPr>
              <a:picLocks noChangeAspect="1"/>
            </p:cNvPicPr>
            <p:nvPr/>
          </p:nvPicPr>
          <p:blipFill>
            <a:blip r:embed="rId9"/>
            <a:stretch>
              <a:fillRect/>
            </a:stretch>
          </p:blipFill>
          <p:spPr>
            <a:xfrm>
              <a:off x="5854845" y="6005195"/>
              <a:ext cx="1210261" cy="425450"/>
            </a:xfrm>
            <a:prstGeom prst="rect">
              <a:avLst/>
            </a:prstGeom>
          </p:spPr>
        </p:pic>
        <p:pic>
          <p:nvPicPr>
            <p:cNvPr id="19" name="Picture 18">
              <a:extLst>
                <a:ext uri="{FF2B5EF4-FFF2-40B4-BE49-F238E27FC236}">
                  <a16:creationId xmlns:a16="http://schemas.microsoft.com/office/drawing/2014/main" id="{AC5557D0-0856-E657-7001-3FF1E0D52C1E}"/>
                </a:ext>
              </a:extLst>
            </p:cNvPr>
            <p:cNvPicPr>
              <a:picLocks noChangeAspect="1"/>
            </p:cNvPicPr>
            <p:nvPr/>
          </p:nvPicPr>
          <p:blipFill>
            <a:blip r:embed="rId10"/>
            <a:stretch>
              <a:fillRect/>
            </a:stretch>
          </p:blipFill>
          <p:spPr>
            <a:xfrm>
              <a:off x="8052063" y="257393"/>
              <a:ext cx="3869642" cy="5137567"/>
            </a:xfrm>
            <a:prstGeom prst="rect">
              <a:avLst/>
            </a:prstGeom>
          </p:spPr>
        </p:pic>
        <p:pic>
          <p:nvPicPr>
            <p:cNvPr id="15" name="Picture 14">
              <a:extLst>
                <a:ext uri="{FF2B5EF4-FFF2-40B4-BE49-F238E27FC236}">
                  <a16:creationId xmlns:a16="http://schemas.microsoft.com/office/drawing/2014/main" id="{0A764FC6-3BE9-4F8E-D839-B588AADBBCB3}"/>
                </a:ext>
              </a:extLst>
            </p:cNvPr>
            <p:cNvPicPr>
              <a:picLocks noChangeAspect="1"/>
            </p:cNvPicPr>
            <p:nvPr/>
          </p:nvPicPr>
          <p:blipFill>
            <a:blip r:embed="rId11"/>
            <a:stretch>
              <a:fillRect/>
            </a:stretch>
          </p:blipFill>
          <p:spPr>
            <a:xfrm>
              <a:off x="11085016" y="313886"/>
              <a:ext cx="777815" cy="768555"/>
            </a:xfrm>
            <a:prstGeom prst="rect">
              <a:avLst/>
            </a:prstGeom>
          </p:spPr>
        </p:pic>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67264375570BA4FBCBDADFAC2E5F86E" ma:contentTypeVersion="15" ma:contentTypeDescription="Create a new document." ma:contentTypeScope="" ma:versionID="eaed55dee9fc150cf72bc02fbaf959a3">
  <xsd:schema xmlns:xsd="http://www.w3.org/2001/XMLSchema" xmlns:xs="http://www.w3.org/2001/XMLSchema" xmlns:p="http://schemas.microsoft.com/office/2006/metadata/properties" xmlns:ns1="http://schemas.microsoft.com/sharepoint/v3" xmlns:ns2="8e67479b-ecda-47d0-818b-f7949f60679b" xmlns:ns3="20942923-55d2-49c8-b9c0-81829f89baaf" targetNamespace="http://schemas.microsoft.com/office/2006/metadata/properties" ma:root="true" ma:fieldsID="11d824407df04923b5c0ed2772f3c817" ns1:_="" ns2:_="" ns3:_="">
    <xsd:import namespace="http://schemas.microsoft.com/sharepoint/v3"/>
    <xsd:import namespace="8e67479b-ecda-47d0-818b-f7949f60679b"/>
    <xsd:import namespace="20942923-55d2-49c8-b9c0-81829f89baa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e67479b-ecda-47d0-818b-f7949f6067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b688d343-e684-46db-b94f-a4cae8ed196c"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0942923-55d2-49c8-b9c0-81829f89baa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e289861a-0e22-48e1-9f14-1e930b706a5b}" ma:internalName="TaxCatchAll" ma:showField="CatchAllData" ma:web="20942923-55d2-49c8-b9c0-81829f89baa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20942923-55d2-49c8-b9c0-81829f89baaf" xsi:nil="true"/>
    <lcf76f155ced4ddcb4097134ff3c332f xmlns="8e67479b-ecda-47d0-818b-f7949f60679b">
      <Terms xmlns="http://schemas.microsoft.com/office/infopath/2007/PartnerControls"/>
    </lcf76f155ced4ddcb4097134ff3c332f>
    <_ip_UnifiedCompliancePolicyProperties xmlns="http://schemas.microsoft.com/sharepoint/v3" xsi:nil="true"/>
  </documentManagement>
</p:properties>
</file>

<file path=customXml/itemProps1.xml><?xml version="1.0" encoding="utf-8"?>
<ds:datastoreItem xmlns:ds="http://schemas.openxmlformats.org/officeDocument/2006/customXml" ds:itemID="{A31D152C-211F-4E40-9762-0D86B3025D1E}"/>
</file>

<file path=customXml/itemProps2.xml><?xml version="1.0" encoding="utf-8"?>
<ds:datastoreItem xmlns:ds="http://schemas.openxmlformats.org/officeDocument/2006/customXml" ds:itemID="{A88696E2-6837-4460-8389-6141FE598616}"/>
</file>

<file path=customXml/itemProps3.xml><?xml version="1.0" encoding="utf-8"?>
<ds:datastoreItem xmlns:ds="http://schemas.openxmlformats.org/officeDocument/2006/customXml" ds:itemID="{1F2A0D0C-8B21-4B94-AE03-DDB7294DEC79}"/>
</file>

<file path=docProps/app.xml><?xml version="1.0" encoding="utf-8"?>
<Properties xmlns="http://schemas.openxmlformats.org/officeDocument/2006/extended-properties" xmlns:vt="http://schemas.openxmlformats.org/officeDocument/2006/docPropsVTypes">
  <TotalTime>104</TotalTime>
  <Words>3835</Words>
  <Application>Microsoft Office PowerPoint</Application>
  <PresentationFormat>Grand écran</PresentationFormat>
  <Paragraphs>714</Paragraphs>
  <Slides>25</Slides>
  <Notes>25</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25</vt:i4>
      </vt:variant>
    </vt:vector>
  </HeadingPairs>
  <TitlesOfParts>
    <vt:vector size="29" baseType="lpstr">
      <vt:lpstr>Arial</vt:lpstr>
      <vt:lpstr>Avenir Next LT Pro</vt:lpstr>
      <vt:lpstr>Calibri</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HYPERBITS™ – SPCD 2026</dc:title>
  <dc:subject>PptxGenJS Presentation</dc:subject>
  <dc:creator>Gaby Cristian Mindreci, Performance Interconnect SAS</dc:creator>
  <cp:lastModifiedBy>PERROTIN Olivier</cp:lastModifiedBy>
  <cp:revision>7</cp:revision>
  <cp:lastPrinted>2026-10-10T14:30:22Z</cp:lastPrinted>
  <dcterms:created xsi:type="dcterms:W3CDTF">2026-10-10T13:37:33Z</dcterms:created>
  <dcterms:modified xsi:type="dcterms:W3CDTF">2026-10-14T20:58:25Z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0x010100267264375570BA4FBCBDADFAC2E5F86E</vt:lpwstr>
  </property>
</Properties>
</file>